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3" r:id="rId3"/>
    <p:sldMasterId id="2147483704" r:id="rId4"/>
  </p:sldMasterIdLst>
  <p:notesMasterIdLst>
    <p:notesMasterId r:id="rId15"/>
  </p:notesMasterIdLst>
  <p:sldIdLst>
    <p:sldId id="289" r:id="rId5"/>
    <p:sldId id="279" r:id="rId6"/>
    <p:sldId id="283" r:id="rId7"/>
    <p:sldId id="262" r:id="rId8"/>
    <p:sldId id="281" r:id="rId9"/>
    <p:sldId id="282" r:id="rId10"/>
    <p:sldId id="285" r:id="rId11"/>
    <p:sldId id="272" r:id="rId12"/>
    <p:sldId id="288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1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3" algn="l" defTabSz="9141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67" algn="l" defTabSz="9141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0" algn="l" defTabSz="9141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9141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16" algn="l" defTabSz="9141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00" algn="l" defTabSz="9141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83" algn="l" defTabSz="9141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66" algn="l" defTabSz="9141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445227770324807E-2"/>
          <c:y val="0.25797931030369542"/>
          <c:w val="0.96848313941020037"/>
          <c:h val="0.5182209038099100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solidFill>
                <a:srgbClr val="0070C0"/>
              </a:solidFill>
            </a:ln>
            <a:effectLst/>
          </c:spPr>
          <c:marker>
            <c:symbol val="diamond"/>
            <c:size val="16"/>
            <c:spPr>
              <a:solidFill>
                <a:srgbClr val="00467A"/>
              </a:solidFill>
              <a:ln>
                <a:solidFill>
                  <a:srgbClr val="0070C0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50800" h="50800"/>
              </a:sp3d>
            </c:spPr>
          </c:marker>
          <c:dPt>
            <c:idx val="0"/>
            <c:bubble3D val="0"/>
          </c:dPt>
          <c:dLbls>
            <c:dLbl>
              <c:idx val="0"/>
              <c:layout>
                <c:manualLayout>
                  <c:x val="-2.0783653089531253E-2"/>
                  <c:y val="-0.119162198511343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826870688016789E-3"/>
                  <c:y val="-6.6681999546723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036378605180291E-2"/>
                  <c:y val="-0.132553617863873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2703850168492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12703850168492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12703850168492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4490495021663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966033001444218E-3"/>
                  <c:y val="4.32900580461731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27710605026477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04490495021664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9.28804400192562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27710605026477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9.2880440019255384E-3"/>
                  <c:y val="-4.32900580461731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04490495021663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8.12703850168492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0.0%</c:formatCode>
                <c:ptCount val="3"/>
                <c:pt idx="0">
                  <c:v>3.3000000000000002E-2</c:v>
                </c:pt>
                <c:pt idx="1">
                  <c:v>3.1E-2</c:v>
                </c:pt>
                <c:pt idx="2">
                  <c:v>2.8000000000000001E-2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199680"/>
        <c:axId val="42201472"/>
      </c:lineChart>
      <c:catAx>
        <c:axId val="4219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42201472"/>
        <c:crosses val="autoZero"/>
        <c:auto val="1"/>
        <c:lblAlgn val="ctr"/>
        <c:lblOffset val="100"/>
        <c:noMultiLvlLbl val="0"/>
      </c:catAx>
      <c:valAx>
        <c:axId val="42201472"/>
        <c:scaling>
          <c:orientation val="minMax"/>
          <c:max val="3.500000000000001E-2"/>
          <c:min val="2.7000000000000007E-2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42199680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  <a:ln w="28575"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445227770324807E-2"/>
          <c:y val="0.25797931030369542"/>
          <c:w val="0.96848313941020037"/>
          <c:h val="0.5371571349333206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ln w="76200">
              <a:solidFill>
                <a:srgbClr val="2F8D2F"/>
              </a:solidFill>
            </a:ln>
          </c:spPr>
          <c:marker>
            <c:symbol val="diamond"/>
            <c:size val="17"/>
            <c:spPr>
              <a:solidFill>
                <a:schemeClr val="accent1">
                  <a:lumMod val="50000"/>
                </a:schemeClr>
              </a:solidFill>
              <a:ln>
                <a:solidFill>
                  <a:srgbClr val="2F8D2F"/>
                </a:solidFill>
              </a:ln>
              <a:scene3d>
                <a:camera prst="orthographicFront"/>
                <a:lightRig rig="threePt" dir="t"/>
              </a:scene3d>
              <a:sp3d>
                <a:bevelT w="50800" h="50800"/>
              </a:sp3d>
            </c:spPr>
          </c:marker>
          <c:dPt>
            <c:idx val="0"/>
            <c:bubble3D val="0"/>
            <c:spPr>
              <a:ln w="76200">
                <a:solidFill>
                  <a:srgbClr val="2F8D2F"/>
                </a:solidFill>
              </a:ln>
            </c:spPr>
          </c:dPt>
          <c:dLbls>
            <c:dLbl>
              <c:idx val="0"/>
              <c:layout>
                <c:manualLayout>
                  <c:x val="-5.0987311154755847E-2"/>
                  <c:y val="-0.1002259673879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4910788051800982E-2"/>
                  <c:y val="-0.10928889233485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2432557744203453E-2"/>
                  <c:y val="-0.123085875062623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2703850168492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12703850168492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12703850168492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4490495021663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966033001444218E-3"/>
                  <c:y val="4.32900580461731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27710605026477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04490495021664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9.28804400192562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27710605026477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9.2880440019255384E-3"/>
                  <c:y val="-4.32900580461731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04490495021663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8.12703850168492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anchor="t" anchorCtr="0"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0.222</c:v>
                </c:pt>
                <c:pt idx="1">
                  <c:v>0.33300000000000002</c:v>
                </c:pt>
                <c:pt idx="2">
                  <c:v>0.39400000000000002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255104"/>
        <c:axId val="42256640"/>
      </c:lineChart>
      <c:catAx>
        <c:axId val="4225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42256640"/>
        <c:crosses val="autoZero"/>
        <c:auto val="1"/>
        <c:lblAlgn val="ctr"/>
        <c:lblOffset val="100"/>
        <c:noMultiLvlLbl val="0"/>
      </c:catAx>
      <c:valAx>
        <c:axId val="42256640"/>
        <c:scaling>
          <c:orientation val="minMax"/>
          <c:max val="0.45"/>
          <c:min val="0.2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42255104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  <a:ln w="28575"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b="1" dirty="0" smtClean="0">
                <a:effectLst/>
                <a:latin typeface="+mj-lt"/>
                <a:cs typeface="Calibri" panose="020F0502020204030204" pitchFamily="34" charset="0"/>
              </a:rPr>
              <a:t>Доля ДТ с отдельными мерами по минимизации рисков*</a:t>
            </a:r>
            <a:r>
              <a:rPr lang="en-US" sz="1800" b="1" dirty="0" smtClean="0">
                <a:effectLst/>
                <a:latin typeface="+mj-lt"/>
                <a:cs typeface="Calibri" panose="020F0502020204030204" pitchFamily="34" charset="0"/>
              </a:rPr>
              <a:t> (%)</a:t>
            </a:r>
            <a:endParaRPr lang="ru-RU" sz="1800" dirty="0">
              <a:effectLst/>
              <a:latin typeface="+mj-lt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5828792569333333"/>
          <c:y val="1.5824386688201953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solidFill>
            <a:schemeClr val="tx1"/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071829216011159E-3"/>
          <c:y val="0.10261816189829537"/>
          <c:w val="0.99571734475374729"/>
          <c:h val="0.586365361318757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 участники ВЭД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Таможенный досмотр</c:v>
                </c:pt>
                <c:pt idx="1">
                  <c:v>Запрос электронных документов</c:v>
                </c:pt>
                <c:pt idx="2">
                  <c:v>Таможенная экспертиза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13.5</c:v>
                </c:pt>
                <c:pt idx="1">
                  <c:v>16.399999999999999</c:v>
                </c:pt>
                <c:pt idx="2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Участники ВЭД низкого уровня риска</c:v>
                </c:pt>
              </c:strCache>
            </c:strRef>
          </c:tx>
          <c:spPr>
            <a:solidFill>
              <a:srgbClr val="33CC33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Таможенный досмотр</c:v>
                </c:pt>
                <c:pt idx="1">
                  <c:v>Запрос электронных документов</c:v>
                </c:pt>
                <c:pt idx="2">
                  <c:v>Таможенная экспертиза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5.4</c:v>
                </c:pt>
                <c:pt idx="1">
                  <c:v>7.8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003136"/>
        <c:axId val="141657600"/>
        <c:axId val="0"/>
      </c:bar3DChart>
      <c:catAx>
        <c:axId val="135003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latin typeface="Times New Roman" pitchFamily="18" charset="0"/>
                <a:cs typeface="Arial" pitchFamily="34" charset="0"/>
              </a:defRPr>
            </a:pPr>
            <a:endParaRPr lang="ru-RU"/>
          </a:p>
        </c:txPr>
        <c:crossAx val="141657600"/>
        <c:crosses val="autoZero"/>
        <c:auto val="1"/>
        <c:lblAlgn val="ctr"/>
        <c:lblOffset val="100"/>
        <c:noMultiLvlLbl val="0"/>
      </c:catAx>
      <c:valAx>
        <c:axId val="1416576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135003136"/>
        <c:crosses val="autoZero"/>
        <c:crossBetween val="between"/>
      </c:valAx>
      <c:spPr>
        <a:noFill/>
        <a:ln w="23412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 baseline="0">
                <a:latin typeface="Times New Roman" pitchFamily="18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7.4736323197765242E-2"/>
          <c:y val="0.90423754024238101"/>
          <c:w val="0.82402214435164856"/>
          <c:h val="8.6759250311815458E-2"/>
        </c:manualLayout>
      </c:layout>
      <c:overlay val="0"/>
      <c:txPr>
        <a:bodyPr/>
        <a:lstStyle/>
        <a:p>
          <a:pPr>
            <a:defRPr b="1" baseline="0">
              <a:latin typeface="Times New Roman" pitchFamily="18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65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0.0151</cdr:x>
      <cdr:y>0.03541</cdr:y>
    </cdr:from>
    <cdr:to>
      <cdr:x>0.9854</cdr:x>
      <cdr:y>0.20043</cdr:y>
    </cdr:to>
    <cdr:sp macro="" textlink="">
      <cdr:nvSpPr>
        <cdr:cNvPr id="2" name="Скругленный прямоугольник 1"/>
        <cdr:cNvSpPr/>
      </cdr:nvSpPr>
      <cdr:spPr bwMode="auto">
        <a:xfrm xmlns:a="http://schemas.openxmlformats.org/drawingml/2006/main">
          <a:off x="146042" y="94988"/>
          <a:ext cx="9383784" cy="442697"/>
        </a:xfrm>
        <a:prstGeom xmlns:a="http://schemas.openxmlformats.org/drawingml/2006/main" prst="roundRect">
          <a:avLst/>
        </a:prstGeom>
        <a:solidFill xmlns:a="http://schemas.openxmlformats.org/drawingml/2006/main">
          <a:srgbClr val="EAEFFA"/>
        </a:solidFill>
        <a:ln xmlns:a="http://schemas.openxmlformats.org/drawingml/2006/main" w="28575" cap="flat" cmpd="sng" algn="ctr">
          <a:solidFill>
            <a:srgbClr val="00467A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0" tIns="0" rIns="0" bIns="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 rtl="0"/>
          <a:r>
            <a:rPr lang="ru-RU" sz="1800" b="1" dirty="0" smtClean="0"/>
            <a:t>Доля таможенных досмотров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0.01485</cdr:x>
      <cdr:y>0.03859</cdr:y>
    </cdr:from>
    <cdr:to>
      <cdr:x>0.98515</cdr:x>
      <cdr:y>0.20361</cdr:y>
    </cdr:to>
    <cdr:sp macro="" textlink="">
      <cdr:nvSpPr>
        <cdr:cNvPr id="2" name="Скругленный прямоугольник 1"/>
        <cdr:cNvSpPr/>
      </cdr:nvSpPr>
      <cdr:spPr bwMode="auto">
        <a:xfrm xmlns:a="http://schemas.openxmlformats.org/drawingml/2006/main">
          <a:off x="143615" y="103533"/>
          <a:ext cx="9383784" cy="442697"/>
        </a:xfrm>
        <a:prstGeom xmlns:a="http://schemas.openxmlformats.org/drawingml/2006/main" prst="roundRect">
          <a:avLst/>
        </a:prstGeom>
        <a:solidFill xmlns:a="http://schemas.openxmlformats.org/drawingml/2006/main">
          <a:srgbClr val="EAEFFA"/>
        </a:solidFill>
        <a:ln xmlns:a="http://schemas.openxmlformats.org/drawingml/2006/main" w="28575" cap="flat" cmpd="sng" algn="ctr">
          <a:solidFill>
            <a:srgbClr val="00467A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0" tIns="0" rIns="0" bIns="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 rtl="0"/>
          <a:r>
            <a:rPr lang="ru-RU" sz="1800" b="1" dirty="0" smtClean="0"/>
            <a:t>Эффективность таможенных досмотров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0.18738</cdr:x>
      <cdr:y>0.15796</cdr:y>
    </cdr:from>
    <cdr:to>
      <cdr:x>0.26183</cdr:x>
      <cdr:y>0.2775</cdr:y>
    </cdr:to>
    <cdr:sp macro="" textlink="">
      <cdr:nvSpPr>
        <cdr:cNvPr id="2" name="Text Box 4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78910" y="493662"/>
          <a:ext cx="706838" cy="3736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95674" tIns="47837" rIns="95674" bIns="47837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chemeClr val="tx2"/>
              </a:solidFill>
              <a:latin typeface="Arial" charset="0"/>
              <a:ea typeface="+mn-ea"/>
              <a:cs typeface="+mn-cs"/>
            </a:defRPr>
          </a:lvl1pPr>
          <a:lvl2pPr marL="455613" indent="1588"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chemeClr val="tx2"/>
              </a:solidFill>
              <a:latin typeface="Arial" charset="0"/>
              <a:ea typeface="+mn-ea"/>
              <a:cs typeface="+mn-cs"/>
            </a:defRPr>
          </a:lvl2pPr>
          <a:lvl3pPr marL="912813" indent="1588"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chemeClr val="tx2"/>
              </a:solidFill>
              <a:latin typeface="Arial" charset="0"/>
              <a:ea typeface="+mn-ea"/>
              <a:cs typeface="+mn-cs"/>
            </a:defRPr>
          </a:lvl3pPr>
          <a:lvl4pPr marL="1370013" indent="1588"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chemeClr val="tx2"/>
              </a:solidFill>
              <a:latin typeface="Arial" charset="0"/>
              <a:ea typeface="+mn-ea"/>
              <a:cs typeface="+mn-cs"/>
            </a:defRPr>
          </a:lvl4pPr>
          <a:lvl5pPr marL="1827213" indent="1588"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chemeClr val="tx2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600" b="1" kern="1200">
              <a:solidFill>
                <a:schemeClr val="tx2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600" b="1" kern="1200">
              <a:solidFill>
                <a:schemeClr val="tx2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600" b="1" kern="1200">
              <a:solidFill>
                <a:schemeClr val="tx2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600" b="1" kern="1200">
              <a:solidFill>
                <a:schemeClr val="tx2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4,</a:t>
          </a:r>
          <a:r>
            <a:rPr lang="ru-RU" sz="1800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2</a:t>
          </a:r>
          <a:endParaRPr lang="ru-RU" sz="1800" dirty="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0.25529</cdr:x>
      <cdr:y>0.35194</cdr:y>
    </cdr:from>
    <cdr:to>
      <cdr:x>0.33851</cdr:x>
      <cdr:y>0.47149</cdr:y>
    </cdr:to>
    <cdr:sp macro="" textlink="">
      <cdr:nvSpPr>
        <cdr:cNvPr id="3" name="Text Box 4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23603" y="1099906"/>
          <a:ext cx="790113" cy="3736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95674" tIns="47837" rIns="95674" bIns="47837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1,</a:t>
          </a:r>
          <a:r>
            <a:rPr lang="ru-RU" sz="1800" b="1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5</a:t>
          </a:r>
          <a:endParaRPr lang="ru-RU" sz="1800" b="1" dirty="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0.42454</cdr:x>
      <cdr:y>0.11905</cdr:y>
    </cdr:from>
    <cdr:to>
      <cdr:x>0.51992</cdr:x>
      <cdr:y>0.2386</cdr:y>
    </cdr:to>
    <cdr:sp macro="" textlink="">
      <cdr:nvSpPr>
        <cdr:cNvPr id="4" name="Text Box 4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30473" y="382169"/>
          <a:ext cx="905502" cy="3837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95674" tIns="47837" rIns="95674" bIns="47837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1</a:t>
          </a:r>
          <a:r>
            <a:rPr lang="ru-RU" sz="1800" b="1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5,5</a:t>
          </a:r>
          <a:endParaRPr lang="ru-RU" sz="1800" b="1" dirty="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0.50076</cdr:x>
      <cdr:y>0.30889</cdr:y>
    </cdr:from>
    <cdr:to>
      <cdr:x>0.58522</cdr:x>
      <cdr:y>0.42844</cdr:y>
    </cdr:to>
    <cdr:sp macro="" textlink="">
      <cdr:nvSpPr>
        <cdr:cNvPr id="5" name="Text Box 4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53986" y="991609"/>
          <a:ext cx="801832" cy="3837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95674" tIns="47837" rIns="95674" bIns="47837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6,1</a:t>
          </a:r>
          <a:endParaRPr lang="ru-RU" sz="1800" b="1" dirty="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0.67516</cdr:x>
      <cdr:y>0.22426</cdr:y>
    </cdr:from>
    <cdr:to>
      <cdr:x>0.75371</cdr:x>
      <cdr:y>0.3438</cdr:y>
    </cdr:to>
    <cdr:sp macro="" textlink="">
      <cdr:nvSpPr>
        <cdr:cNvPr id="6" name="Text Box 4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09722" y="719926"/>
          <a:ext cx="745725" cy="3837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95674" tIns="47837" rIns="95674" bIns="47837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0,6</a:t>
          </a:r>
          <a:endParaRPr lang="ru-RU" sz="1800" b="1" dirty="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0.7456</cdr:x>
      <cdr:y>0.29092</cdr:y>
    </cdr:from>
    <cdr:to>
      <cdr:x>0.82398</cdr:x>
      <cdr:y>0.41046</cdr:y>
    </cdr:to>
    <cdr:sp macro="" textlink="">
      <cdr:nvSpPr>
        <cdr:cNvPr id="7" name="Text Box 4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78458" y="933926"/>
          <a:ext cx="744111" cy="383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95674" tIns="47837" rIns="95674" bIns="47837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0,</a:t>
          </a:r>
          <a:r>
            <a:rPr lang="ru-RU" sz="1800" b="1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4</a:t>
          </a:r>
          <a:endParaRPr lang="ru-RU" sz="1800" b="1" dirty="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7CCB8-7EDD-4621-8B85-DAA436460BFD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EE90B-9C26-4911-A399-8D25EECEE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78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3" algn="l" defTabSz="9141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67" algn="l" defTabSz="9141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0" algn="l" defTabSz="9141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9141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16" algn="l" defTabSz="9141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00" algn="l" defTabSz="9141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83" algn="l" defTabSz="9141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66" algn="l" defTabSz="9141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7055" y="8687824"/>
            <a:ext cx="2970946" cy="45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81" tIns="45441" rIns="90881" bIns="45441" anchor="b"/>
          <a:lstStyle>
            <a:lvl1pPr defTabSz="920750" eaLnBrk="0" hangingPunct="0"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defTabSz="920750" eaLnBrk="0" hangingPunct="0"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defTabSz="920750" eaLnBrk="0" hangingPunct="0"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defTabSz="920750" eaLnBrk="0" hangingPunct="0"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defTabSz="920750" eaLnBrk="0" hangingPunct="0"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442AED6-689E-4CF5-851C-007D208C6977}" type="slidenum">
              <a:rPr lang="ru-RU" sz="1300" b="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1</a:t>
            </a:fld>
            <a:endParaRPr lang="ru-RU" sz="13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72000" cy="34290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3913"/>
            <a:ext cx="5028987" cy="41128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z="14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1545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15460" name="Номер слайда 3"/>
          <p:cNvSpPr txBox="1">
            <a:spLocks noGrp="1"/>
          </p:cNvSpPr>
          <p:nvPr/>
        </p:nvSpPr>
        <p:spPr bwMode="auto">
          <a:xfrm>
            <a:off x="3887270" y="8687972"/>
            <a:ext cx="2970731" cy="45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0" tIns="45418" rIns="90840" bIns="45418" anchor="b"/>
          <a:lstStyle>
            <a:lvl1pPr algn="ctr" defTabSz="920750" eaLnBrk="0" hangingPunct="0">
              <a:defRPr sz="2200" b="1">
                <a:solidFill>
                  <a:schemeClr val="tx2"/>
                </a:solidFill>
                <a:latin typeface="Arial" charset="0"/>
              </a:defRPr>
            </a:lvl1pPr>
            <a:lvl2pPr marL="742950" indent="-285750" algn="ctr" defTabSz="920750" eaLnBrk="0" hangingPunct="0">
              <a:defRPr sz="22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defTabSz="920750" eaLnBrk="0" hangingPunct="0">
              <a:defRPr sz="2200" b="1">
                <a:solidFill>
                  <a:schemeClr val="tx2"/>
                </a:solidFill>
                <a:latin typeface="Arial" charset="0"/>
              </a:defRPr>
            </a:lvl3pPr>
            <a:lvl4pPr marL="1601788" indent="-230188" algn="ctr" defTabSz="920750" eaLnBrk="0" hangingPunct="0">
              <a:defRPr sz="2200" b="1">
                <a:solidFill>
                  <a:schemeClr val="tx2"/>
                </a:solidFill>
                <a:latin typeface="Arial" charset="0"/>
              </a:defRPr>
            </a:lvl4pPr>
            <a:lvl5pPr marL="2058988" indent="-228600" algn="ctr" defTabSz="920750" eaLnBrk="0" hangingPunct="0"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2516188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2973388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3430588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3887788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fld id="{4309C4C0-24C2-4AE1-BDD3-0D54D3ED70AE}" type="slidenum">
              <a:rPr lang="ru-RU" sz="1300" b="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2</a:t>
            </a:fld>
            <a:endParaRPr lang="ru-RU" sz="13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688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91545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915460" name="Номер слайда 3"/>
          <p:cNvSpPr txBox="1">
            <a:spLocks noGrp="1"/>
          </p:cNvSpPr>
          <p:nvPr/>
        </p:nvSpPr>
        <p:spPr bwMode="auto">
          <a:xfrm>
            <a:off x="3887282" y="8687987"/>
            <a:ext cx="2970734" cy="45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3" tIns="45648" rIns="91293" bIns="45648" anchor="b"/>
          <a:lstStyle>
            <a:lvl1pPr algn="ctr" defTabSz="920750" eaLnBrk="0" hangingPunct="0">
              <a:defRPr sz="2200" b="1">
                <a:solidFill>
                  <a:schemeClr val="tx2"/>
                </a:solidFill>
                <a:latin typeface="Arial" charset="0"/>
              </a:defRPr>
            </a:lvl1pPr>
            <a:lvl2pPr marL="742950" indent="-285750" algn="ctr" defTabSz="920750" eaLnBrk="0" hangingPunct="0">
              <a:defRPr sz="22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defTabSz="920750" eaLnBrk="0" hangingPunct="0">
              <a:defRPr sz="2200" b="1">
                <a:solidFill>
                  <a:schemeClr val="tx2"/>
                </a:solidFill>
                <a:latin typeface="Arial" charset="0"/>
              </a:defRPr>
            </a:lvl3pPr>
            <a:lvl4pPr marL="1601788" indent="-230188" algn="ctr" defTabSz="920750" eaLnBrk="0" hangingPunct="0">
              <a:defRPr sz="2200" b="1">
                <a:solidFill>
                  <a:schemeClr val="tx2"/>
                </a:solidFill>
                <a:latin typeface="Arial" charset="0"/>
              </a:defRPr>
            </a:lvl4pPr>
            <a:lvl5pPr marL="2058988" indent="-228600" algn="ctr" defTabSz="920750" eaLnBrk="0" hangingPunct="0"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2516188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2973388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3430588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3887788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309C4C0-24C2-4AE1-BDD3-0D54D3ED70AE}" type="slidenum">
              <a:rPr lang="ru-RU" sz="1300" b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1300" b="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1545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915460" name="Номер слайда 3"/>
          <p:cNvSpPr txBox="1">
            <a:spLocks noGrp="1"/>
          </p:cNvSpPr>
          <p:nvPr/>
        </p:nvSpPr>
        <p:spPr bwMode="auto">
          <a:xfrm>
            <a:off x="3887272" y="8687980"/>
            <a:ext cx="2970733" cy="45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88" tIns="46144" rIns="92288" bIns="46144" anchor="b"/>
          <a:lstStyle>
            <a:lvl1pPr algn="ctr" defTabSz="920750" eaLnBrk="0" hangingPunct="0">
              <a:defRPr sz="2200" b="1">
                <a:solidFill>
                  <a:schemeClr val="tx2"/>
                </a:solidFill>
                <a:latin typeface="Arial" charset="0"/>
              </a:defRPr>
            </a:lvl1pPr>
            <a:lvl2pPr marL="742950" indent="-285750" algn="ctr" defTabSz="920750" eaLnBrk="0" hangingPunct="0">
              <a:defRPr sz="22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defTabSz="920750" eaLnBrk="0" hangingPunct="0">
              <a:defRPr sz="2200" b="1">
                <a:solidFill>
                  <a:schemeClr val="tx2"/>
                </a:solidFill>
                <a:latin typeface="Arial" charset="0"/>
              </a:defRPr>
            </a:lvl3pPr>
            <a:lvl4pPr marL="1601788" indent="-230188" algn="ctr" defTabSz="920750" eaLnBrk="0" hangingPunct="0">
              <a:defRPr sz="2200" b="1">
                <a:solidFill>
                  <a:schemeClr val="tx2"/>
                </a:solidFill>
                <a:latin typeface="Arial" charset="0"/>
              </a:defRPr>
            </a:lvl4pPr>
            <a:lvl5pPr marL="2058988" indent="-228600" algn="ctr" defTabSz="920750" eaLnBrk="0" hangingPunct="0"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2516188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2973388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3430588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3887788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fld id="{4309C4C0-24C2-4AE1-BDD3-0D54D3ED70AE}" type="slidenum">
              <a:rPr lang="ru-RU" sz="1300" b="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4</a:t>
            </a:fld>
            <a:endParaRPr lang="ru-RU" sz="13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88975"/>
            <a:ext cx="4565650" cy="3424238"/>
          </a:xfrm>
          <a:ln/>
        </p:spPr>
      </p:sp>
      <p:sp>
        <p:nvSpPr>
          <p:cNvPr id="91545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915460" name="Номер слайда 3"/>
          <p:cNvSpPr txBox="1">
            <a:spLocks noGrp="1"/>
          </p:cNvSpPr>
          <p:nvPr/>
        </p:nvSpPr>
        <p:spPr bwMode="auto">
          <a:xfrm>
            <a:off x="3887272" y="8687980"/>
            <a:ext cx="2970733" cy="45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7" tIns="45904" rIns="91807" bIns="45904" anchor="b"/>
          <a:lstStyle>
            <a:lvl1pPr algn="ctr" defTabSz="920750" eaLnBrk="0" hangingPunct="0">
              <a:defRPr sz="2200" b="1">
                <a:solidFill>
                  <a:schemeClr val="tx2"/>
                </a:solidFill>
                <a:latin typeface="Arial" charset="0"/>
              </a:defRPr>
            </a:lvl1pPr>
            <a:lvl2pPr marL="742950" indent="-285750" algn="ctr" defTabSz="920750" eaLnBrk="0" hangingPunct="0">
              <a:defRPr sz="22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defTabSz="920750" eaLnBrk="0" hangingPunct="0">
              <a:defRPr sz="2200" b="1">
                <a:solidFill>
                  <a:schemeClr val="tx2"/>
                </a:solidFill>
                <a:latin typeface="Arial" charset="0"/>
              </a:defRPr>
            </a:lvl3pPr>
            <a:lvl4pPr marL="1601788" indent="-230188" algn="ctr" defTabSz="920750" eaLnBrk="0" hangingPunct="0">
              <a:defRPr sz="2200" b="1">
                <a:solidFill>
                  <a:schemeClr val="tx2"/>
                </a:solidFill>
                <a:latin typeface="Arial" charset="0"/>
              </a:defRPr>
            </a:lvl4pPr>
            <a:lvl5pPr marL="2058988" indent="-228600" algn="ctr" defTabSz="920750" eaLnBrk="0" hangingPunct="0"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2516188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2973388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3430588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3887788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309C4C0-24C2-4AE1-BDD3-0D54D3ED70AE}" type="slidenum">
              <a:rPr lang="ru-RU" sz="1300" b="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z="1300" b="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91545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915460" name="Номер слайда 3"/>
          <p:cNvSpPr txBox="1">
            <a:spLocks noGrp="1"/>
          </p:cNvSpPr>
          <p:nvPr/>
        </p:nvSpPr>
        <p:spPr bwMode="auto">
          <a:xfrm>
            <a:off x="3887273" y="8687976"/>
            <a:ext cx="2970731" cy="45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78" tIns="44591" rIns="89178" bIns="44591" anchor="b"/>
          <a:lstStyle>
            <a:lvl1pPr algn="ctr" defTabSz="920750" eaLnBrk="0" hangingPunct="0">
              <a:defRPr sz="2200" b="1">
                <a:solidFill>
                  <a:schemeClr val="tx2"/>
                </a:solidFill>
                <a:latin typeface="Arial" charset="0"/>
              </a:defRPr>
            </a:lvl1pPr>
            <a:lvl2pPr marL="742950" indent="-285750" algn="ctr" defTabSz="920750" eaLnBrk="0" hangingPunct="0">
              <a:defRPr sz="22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defTabSz="920750" eaLnBrk="0" hangingPunct="0">
              <a:defRPr sz="2200" b="1">
                <a:solidFill>
                  <a:schemeClr val="tx2"/>
                </a:solidFill>
                <a:latin typeface="Arial" charset="0"/>
              </a:defRPr>
            </a:lvl3pPr>
            <a:lvl4pPr marL="1601788" indent="-230188" algn="ctr" defTabSz="920750" eaLnBrk="0" hangingPunct="0">
              <a:defRPr sz="2200" b="1">
                <a:solidFill>
                  <a:schemeClr val="tx2"/>
                </a:solidFill>
                <a:latin typeface="Arial" charset="0"/>
              </a:defRPr>
            </a:lvl4pPr>
            <a:lvl5pPr marL="2058988" indent="-228600" algn="ctr" defTabSz="920750" eaLnBrk="0" hangingPunct="0"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2516188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2973388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3430588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3887788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309C4C0-24C2-4AE1-BDD3-0D54D3ED70AE}" type="slidenum">
              <a:rPr lang="ru-RU" sz="1300" b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1300" b="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9825" y="685800"/>
            <a:ext cx="4581525" cy="3436938"/>
          </a:xfrm>
          <a:ln/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7681" y="8688365"/>
            <a:ext cx="2970335" cy="45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90" tIns="47799" rIns="95590" bIns="47799" anchor="b"/>
          <a:lstStyle/>
          <a:p>
            <a:pPr algn="r" defTabSz="968594"/>
            <a:fld id="{DCFFF4A4-01FB-462F-9736-254E42EB9DC5}" type="slidenum">
              <a:rPr lang="ru-RU" sz="1300" b="0">
                <a:solidFill>
                  <a:schemeClr val="tx1"/>
                </a:solidFill>
                <a:latin typeface="Times New Roman" pitchFamily="18" charset="0"/>
              </a:rPr>
              <a:pPr algn="r" defTabSz="968594"/>
              <a:t>7</a:t>
            </a:fld>
            <a:endParaRPr lang="ru-RU" sz="13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5800"/>
            <a:ext cx="4576762" cy="3432175"/>
          </a:xfrm>
          <a:ln/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2531" name="Номер слайда 3"/>
          <p:cNvSpPr txBox="1">
            <a:spLocks noGrp="1"/>
          </p:cNvSpPr>
          <p:nvPr/>
        </p:nvSpPr>
        <p:spPr bwMode="auto">
          <a:xfrm>
            <a:off x="3887324" y="8688342"/>
            <a:ext cx="2970679" cy="45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83" tIns="46892" rIns="93783" bIns="46892" anchor="b"/>
          <a:lstStyle/>
          <a:p>
            <a:pPr algn="r" defTabSz="923601" fontAlgn="base">
              <a:spcBef>
                <a:spcPct val="0"/>
              </a:spcBef>
              <a:spcAft>
                <a:spcPct val="0"/>
              </a:spcAft>
            </a:pPr>
            <a:fld id="{E87AFB96-D795-4AC0-B674-5B5285F8B35E}" type="slidenum">
              <a:rPr lang="ru-RU" sz="1300">
                <a:solidFill>
                  <a:prstClr val="black"/>
                </a:solidFill>
                <a:latin typeface="Times New Roman" pitchFamily="18" charset="0"/>
              </a:rPr>
              <a:pPr algn="r" defTabSz="923601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z="13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267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5175" cy="3432175"/>
          </a:xfrm>
          <a:ln/>
        </p:spPr>
      </p:sp>
      <p:sp>
        <p:nvSpPr>
          <p:cNvPr id="91545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915460" name="Номер слайда 3"/>
          <p:cNvSpPr txBox="1">
            <a:spLocks noGrp="1"/>
          </p:cNvSpPr>
          <p:nvPr/>
        </p:nvSpPr>
        <p:spPr bwMode="auto">
          <a:xfrm>
            <a:off x="3887272" y="8687973"/>
            <a:ext cx="2970732" cy="45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32" tIns="44163" rIns="88332" bIns="44163" anchor="b"/>
          <a:lstStyle>
            <a:lvl1pPr algn="ctr" defTabSz="920750" eaLnBrk="0" hangingPunct="0">
              <a:defRPr sz="2200" b="1">
                <a:solidFill>
                  <a:schemeClr val="tx2"/>
                </a:solidFill>
                <a:latin typeface="Arial" charset="0"/>
              </a:defRPr>
            </a:lvl1pPr>
            <a:lvl2pPr marL="742950" indent="-285750" algn="ctr" defTabSz="920750" eaLnBrk="0" hangingPunct="0">
              <a:defRPr sz="22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defTabSz="920750" eaLnBrk="0" hangingPunct="0">
              <a:defRPr sz="2200" b="1">
                <a:solidFill>
                  <a:schemeClr val="tx2"/>
                </a:solidFill>
                <a:latin typeface="Arial" charset="0"/>
              </a:defRPr>
            </a:lvl3pPr>
            <a:lvl4pPr marL="1601788" indent="-230188" algn="ctr" defTabSz="920750" eaLnBrk="0" hangingPunct="0">
              <a:defRPr sz="2200" b="1">
                <a:solidFill>
                  <a:schemeClr val="tx2"/>
                </a:solidFill>
                <a:latin typeface="Arial" charset="0"/>
              </a:defRPr>
            </a:lvl4pPr>
            <a:lvl5pPr marL="2058988" indent="-228600" algn="ctr" defTabSz="920750" eaLnBrk="0" hangingPunct="0"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2516188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2973388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3430588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3887788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309C4C0-24C2-4AE1-BDD3-0D54D3ED70AE}" type="slidenum">
              <a:rPr lang="ru-RU" sz="1300" b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z="1300" b="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5037" y="2080813"/>
            <a:ext cx="7310422" cy="1435792"/>
          </a:xfrm>
          <a:prstGeom prst="rect">
            <a:avLst/>
          </a:prstGeom>
        </p:spPr>
        <p:txBody>
          <a:bodyPr lIns="91417" tIns="45709" rIns="91417" bIns="4570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0096" y="3795701"/>
            <a:ext cx="6020347" cy="1711786"/>
          </a:xfrm>
        </p:spPr>
        <p:txBody>
          <a:bodyPr/>
          <a:lstStyle>
            <a:lvl1pPr marL="0" indent="0" algn="ctr">
              <a:buNone/>
              <a:defRPr/>
            </a:lvl1pPr>
            <a:lvl2pPr marL="457083" indent="0" algn="ctr">
              <a:buNone/>
              <a:defRPr/>
            </a:lvl2pPr>
            <a:lvl3pPr marL="914167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6" indent="0" algn="ctr">
              <a:buNone/>
              <a:defRPr/>
            </a:lvl6pPr>
            <a:lvl7pPr marL="2742500" indent="0" algn="ctr">
              <a:buNone/>
              <a:defRPr/>
            </a:lvl7pPr>
            <a:lvl8pPr marL="3199583" indent="0" algn="ctr">
              <a:buNone/>
              <a:defRPr/>
            </a:lvl8pPr>
            <a:lvl9pPr marL="365666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74454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044" y="268243"/>
            <a:ext cx="7740447" cy="1116382"/>
          </a:xfrm>
          <a:prstGeom prst="rect">
            <a:avLst/>
          </a:prstGeom>
        </p:spPr>
        <p:txBody>
          <a:bodyPr lIns="91417" tIns="45709" rIns="91417" bIns="4570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22495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96620" y="268242"/>
            <a:ext cx="2060536" cy="6206776"/>
          </a:xfrm>
          <a:prstGeom prst="rect">
            <a:avLst/>
          </a:prstGeom>
        </p:spPr>
        <p:txBody>
          <a:bodyPr vert="eaVert" lIns="91417" tIns="45709" rIns="91417" bIns="4570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5028" y="268242"/>
            <a:ext cx="6038265" cy="620677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17840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38"/>
            <a:ext cx="7772400" cy="1362075"/>
          </a:xfrm>
          <a:prstGeom prst="rect">
            <a:avLst/>
          </a:prstGeom>
        </p:spPr>
        <p:txBody>
          <a:bodyPr lIns="91417" tIns="45709" rIns="91417" bIns="45709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3" indent="0">
              <a:buNone/>
              <a:defRPr sz="1800"/>
            </a:lvl2pPr>
            <a:lvl3pPr marL="914167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6" indent="0">
              <a:buNone/>
              <a:defRPr sz="1400"/>
            </a:lvl6pPr>
            <a:lvl7pPr marL="2742500" indent="0">
              <a:buNone/>
              <a:defRPr sz="1400"/>
            </a:lvl7pPr>
            <a:lvl8pPr marL="3199583" indent="0">
              <a:buNone/>
              <a:defRPr sz="1400"/>
            </a:lvl8pPr>
            <a:lvl9pPr marL="365666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943635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4637"/>
            <a:ext cx="8229600" cy="1143000"/>
          </a:xfrm>
          <a:prstGeom prst="rect">
            <a:avLst/>
          </a:prstGeom>
        </p:spPr>
        <p:txBody>
          <a:bodyPr lIns="91417" tIns="45709" rIns="91417" bIns="45709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535122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3" indent="0">
              <a:buNone/>
              <a:defRPr sz="2000" b="1"/>
            </a:lvl2pPr>
            <a:lvl3pPr marL="914167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6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3" indent="0">
              <a:buNone/>
              <a:defRPr sz="1600" b="1"/>
            </a:lvl8pPr>
            <a:lvl9pPr marL="365666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4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8" y="1535122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3" indent="0">
              <a:buNone/>
              <a:defRPr sz="2000" b="1"/>
            </a:lvl2pPr>
            <a:lvl3pPr marL="914167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6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3" indent="0">
              <a:buNone/>
              <a:defRPr sz="1600" b="1"/>
            </a:lvl8pPr>
            <a:lvl9pPr marL="365666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8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22880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4637"/>
            <a:ext cx="8229600" cy="1143000"/>
          </a:xfrm>
          <a:prstGeom prst="rect">
            <a:avLst/>
          </a:prstGeom>
        </p:spPr>
        <p:txBody>
          <a:bodyPr lIns="91417" tIns="45709" rIns="91417" bIns="4570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88417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333737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8" y="273055"/>
            <a:ext cx="3008313" cy="1162051"/>
          </a:xfrm>
          <a:prstGeom prst="rect">
            <a:avLst/>
          </a:prstGeom>
        </p:spPr>
        <p:txBody>
          <a:bodyPr lIns="91417" tIns="45709" rIns="91417" bIns="45709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8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3" indent="0">
              <a:buNone/>
              <a:defRPr sz="1200"/>
            </a:lvl2pPr>
            <a:lvl3pPr marL="914167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6" indent="0">
              <a:buNone/>
              <a:defRPr sz="900"/>
            </a:lvl6pPr>
            <a:lvl7pPr marL="2742500" indent="0">
              <a:buNone/>
              <a:defRPr sz="900"/>
            </a:lvl7pPr>
            <a:lvl8pPr marL="3199583" indent="0">
              <a:buNone/>
              <a:defRPr sz="900"/>
            </a:lvl8pPr>
            <a:lvl9pPr marL="365666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36446367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4800632"/>
            <a:ext cx="5486400" cy="566739"/>
          </a:xfrm>
          <a:prstGeom prst="rect">
            <a:avLst/>
          </a:prstGeom>
        </p:spPr>
        <p:txBody>
          <a:bodyPr lIns="91417" tIns="45709" rIns="91417" bIns="45709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3" indent="0">
              <a:buNone/>
              <a:defRPr sz="2800"/>
            </a:lvl2pPr>
            <a:lvl3pPr marL="914167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6" indent="0">
              <a:buNone/>
              <a:defRPr sz="2000"/>
            </a:lvl6pPr>
            <a:lvl7pPr marL="2742500" indent="0">
              <a:buNone/>
              <a:defRPr sz="2000"/>
            </a:lvl7pPr>
            <a:lvl8pPr marL="3199583" indent="0">
              <a:buNone/>
              <a:defRPr sz="2000"/>
            </a:lvl8pPr>
            <a:lvl9pPr marL="3656666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536737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83" indent="0">
              <a:buNone/>
              <a:defRPr sz="1200"/>
            </a:lvl2pPr>
            <a:lvl3pPr marL="914167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6" indent="0">
              <a:buNone/>
              <a:defRPr sz="900"/>
            </a:lvl6pPr>
            <a:lvl7pPr marL="2742500" indent="0">
              <a:buNone/>
              <a:defRPr sz="900"/>
            </a:lvl7pPr>
            <a:lvl8pPr marL="3199583" indent="0">
              <a:buNone/>
              <a:defRPr sz="900"/>
            </a:lvl8pPr>
            <a:lvl9pPr marL="365666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30663048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4637"/>
            <a:ext cx="8229600" cy="1143000"/>
          </a:xfrm>
          <a:prstGeom prst="rect">
            <a:avLst/>
          </a:prstGeom>
        </p:spPr>
        <p:txBody>
          <a:bodyPr lIns="91417" tIns="45709" rIns="91417" bIns="4570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26578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274642"/>
            <a:ext cx="2190750" cy="6354763"/>
          </a:xfrm>
          <a:prstGeom prst="rect">
            <a:avLst/>
          </a:prstGeom>
        </p:spPr>
        <p:txBody>
          <a:bodyPr vert="eaVert" lIns="91417" tIns="45709" rIns="91417" bIns="4570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274642"/>
            <a:ext cx="6419850" cy="6354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63059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044" y="268243"/>
            <a:ext cx="7740447" cy="1116382"/>
          </a:xfrm>
          <a:prstGeom prst="rect">
            <a:avLst/>
          </a:prstGeom>
        </p:spPr>
        <p:txBody>
          <a:bodyPr lIns="91417" tIns="45709" rIns="91417" bIns="4570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686063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100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044" y="268243"/>
            <a:ext cx="7740447" cy="1116382"/>
          </a:xfrm>
          <a:prstGeom prst="rect">
            <a:avLst/>
          </a:prstGeom>
        </p:spPr>
        <p:txBody>
          <a:bodyPr lIns="91412" tIns="45706" rIns="91412" bIns="4570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5017" y="1190808"/>
            <a:ext cx="4049401" cy="52842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07759" y="1190808"/>
            <a:ext cx="4049401" cy="52842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930582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9"/>
            <a:ext cx="7772400" cy="1362075"/>
          </a:xfrm>
          <a:prstGeom prst="rect">
            <a:avLst/>
          </a:prstGeom>
        </p:spPr>
        <p:txBody>
          <a:bodyPr lIns="91417" tIns="45709" rIns="91417" bIns="45709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3" indent="0">
              <a:buNone/>
              <a:defRPr sz="1800"/>
            </a:lvl2pPr>
            <a:lvl3pPr marL="914167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6" indent="0">
              <a:buNone/>
              <a:defRPr sz="1400"/>
            </a:lvl6pPr>
            <a:lvl7pPr marL="2742500" indent="0">
              <a:buNone/>
              <a:defRPr sz="1400"/>
            </a:lvl7pPr>
            <a:lvl8pPr marL="3199583" indent="0">
              <a:buNone/>
              <a:defRPr sz="1400"/>
            </a:lvl8pPr>
            <a:lvl9pPr marL="365666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7140470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4637"/>
            <a:ext cx="8229600" cy="1143000"/>
          </a:xfrm>
          <a:prstGeom prst="rect">
            <a:avLst/>
          </a:prstGeom>
        </p:spPr>
        <p:txBody>
          <a:bodyPr lIns="91417" tIns="45709" rIns="91417" bIns="45709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535122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3" indent="0">
              <a:buNone/>
              <a:defRPr sz="2000" b="1"/>
            </a:lvl2pPr>
            <a:lvl3pPr marL="914167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6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3" indent="0">
              <a:buNone/>
              <a:defRPr sz="1600" b="1"/>
            </a:lvl8pPr>
            <a:lvl9pPr marL="365666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4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6" y="1535122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3" indent="0">
              <a:buNone/>
              <a:defRPr sz="2000" b="1"/>
            </a:lvl2pPr>
            <a:lvl3pPr marL="914167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6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3" indent="0">
              <a:buNone/>
              <a:defRPr sz="1600" b="1"/>
            </a:lvl8pPr>
            <a:lvl9pPr marL="365666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6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493577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4637"/>
            <a:ext cx="8229600" cy="1143000"/>
          </a:xfrm>
          <a:prstGeom prst="rect">
            <a:avLst/>
          </a:prstGeom>
        </p:spPr>
        <p:txBody>
          <a:bodyPr lIns="91417" tIns="45709" rIns="91417" bIns="4570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741733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652932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55"/>
            <a:ext cx="3008313" cy="1162051"/>
          </a:xfrm>
          <a:prstGeom prst="rect">
            <a:avLst/>
          </a:prstGeom>
        </p:spPr>
        <p:txBody>
          <a:bodyPr lIns="91417" tIns="45709" rIns="91417" bIns="45709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3" indent="0">
              <a:buNone/>
              <a:defRPr sz="1200"/>
            </a:lvl2pPr>
            <a:lvl3pPr marL="914167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6" indent="0">
              <a:buNone/>
              <a:defRPr sz="900"/>
            </a:lvl6pPr>
            <a:lvl7pPr marL="2742500" indent="0">
              <a:buNone/>
              <a:defRPr sz="900"/>
            </a:lvl7pPr>
            <a:lvl8pPr marL="3199583" indent="0">
              <a:buNone/>
              <a:defRPr sz="900"/>
            </a:lvl8pPr>
            <a:lvl9pPr marL="365666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3067756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4800613"/>
            <a:ext cx="5486400" cy="566739"/>
          </a:xfrm>
          <a:prstGeom prst="rect">
            <a:avLst/>
          </a:prstGeom>
        </p:spPr>
        <p:txBody>
          <a:bodyPr lIns="91417" tIns="45709" rIns="91417" bIns="45709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3" indent="0">
              <a:buNone/>
              <a:defRPr sz="2800"/>
            </a:lvl2pPr>
            <a:lvl3pPr marL="914167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6" indent="0">
              <a:buNone/>
              <a:defRPr sz="2000"/>
            </a:lvl6pPr>
            <a:lvl7pPr marL="2742500" indent="0">
              <a:buNone/>
              <a:defRPr sz="2000"/>
            </a:lvl7pPr>
            <a:lvl8pPr marL="3199583" indent="0">
              <a:buNone/>
              <a:defRPr sz="2000"/>
            </a:lvl8pPr>
            <a:lvl9pPr marL="3656666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536735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83" indent="0">
              <a:buNone/>
              <a:defRPr sz="1200"/>
            </a:lvl2pPr>
            <a:lvl3pPr marL="914167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6" indent="0">
              <a:buNone/>
              <a:defRPr sz="900"/>
            </a:lvl6pPr>
            <a:lvl7pPr marL="2742500" indent="0">
              <a:buNone/>
              <a:defRPr sz="900"/>
            </a:lvl7pPr>
            <a:lvl8pPr marL="3199583" indent="0">
              <a:buNone/>
              <a:defRPr sz="900"/>
            </a:lvl8pPr>
            <a:lvl9pPr marL="365666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9912694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4637"/>
            <a:ext cx="8229600" cy="1143000"/>
          </a:xfrm>
          <a:prstGeom prst="rect">
            <a:avLst/>
          </a:prstGeom>
        </p:spPr>
        <p:txBody>
          <a:bodyPr lIns="91417" tIns="45709" rIns="91417" bIns="4570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350913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274642"/>
            <a:ext cx="2190750" cy="6354763"/>
          </a:xfrm>
          <a:prstGeom prst="rect">
            <a:avLst/>
          </a:prstGeom>
        </p:spPr>
        <p:txBody>
          <a:bodyPr vert="eaVert" lIns="91417" tIns="45709" rIns="91417" bIns="4570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274642"/>
            <a:ext cx="6419850" cy="6354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89060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380" y="4304280"/>
            <a:ext cx="7310422" cy="1330356"/>
          </a:xfrm>
          <a:prstGeom prst="rect">
            <a:avLst/>
          </a:prstGeom>
        </p:spPr>
        <p:txBody>
          <a:bodyPr lIns="91417" tIns="45709" rIns="91417" bIns="45709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9380" y="2839034"/>
            <a:ext cx="7310422" cy="146525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3" indent="0">
              <a:buNone/>
              <a:defRPr sz="1800"/>
            </a:lvl2pPr>
            <a:lvl3pPr marL="914167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6" indent="0">
              <a:buNone/>
              <a:defRPr sz="1400"/>
            </a:lvl6pPr>
            <a:lvl7pPr marL="2742500" indent="0">
              <a:buNone/>
              <a:defRPr sz="1400"/>
            </a:lvl7pPr>
            <a:lvl8pPr marL="3199583" indent="0">
              <a:buNone/>
              <a:defRPr sz="1400"/>
            </a:lvl8pPr>
            <a:lvl9pPr marL="365666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47831834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542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029" y="268243"/>
            <a:ext cx="7740447" cy="1116382"/>
          </a:xfrm>
          <a:prstGeom prst="rect">
            <a:avLst/>
          </a:prstGeom>
        </p:spPr>
        <p:txBody>
          <a:bodyPr lIns="91412" tIns="45706" rIns="91412" bIns="4570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5017" y="1190808"/>
            <a:ext cx="4049401" cy="52842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07759" y="1190808"/>
            <a:ext cx="4049401" cy="52842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31735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5037" y="2080813"/>
            <a:ext cx="7310422" cy="1435792"/>
          </a:xfrm>
          <a:prstGeom prst="rect">
            <a:avLst/>
          </a:prstGeom>
        </p:spPr>
        <p:txBody>
          <a:bodyPr lIns="87384" tIns="43693" rIns="87384" bIns="4369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0076" y="3795701"/>
            <a:ext cx="6020347" cy="1711786"/>
          </a:xfrm>
        </p:spPr>
        <p:txBody>
          <a:bodyPr/>
          <a:lstStyle>
            <a:lvl1pPr marL="0" indent="0" algn="ctr">
              <a:buNone/>
              <a:defRPr/>
            </a:lvl1pPr>
            <a:lvl2pPr marL="436924" indent="0" algn="ctr">
              <a:buNone/>
              <a:defRPr/>
            </a:lvl2pPr>
            <a:lvl3pPr marL="873847" indent="0" algn="ctr">
              <a:buNone/>
              <a:defRPr/>
            </a:lvl3pPr>
            <a:lvl4pPr marL="1310771" indent="0" algn="ctr">
              <a:buNone/>
              <a:defRPr/>
            </a:lvl4pPr>
            <a:lvl5pPr marL="1747694" indent="0" algn="ctr">
              <a:buNone/>
              <a:defRPr/>
            </a:lvl5pPr>
            <a:lvl6pPr marL="2184618" indent="0" algn="ctr">
              <a:buNone/>
              <a:defRPr/>
            </a:lvl6pPr>
            <a:lvl7pPr marL="2621542" indent="0" algn="ctr">
              <a:buNone/>
              <a:defRPr/>
            </a:lvl7pPr>
            <a:lvl8pPr marL="3058466" indent="0" algn="ctr">
              <a:buNone/>
              <a:defRPr/>
            </a:lvl8pPr>
            <a:lvl9pPr marL="349539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456124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026" y="268243"/>
            <a:ext cx="7740447" cy="1116382"/>
          </a:xfrm>
          <a:prstGeom prst="rect">
            <a:avLst/>
          </a:prstGeom>
        </p:spPr>
        <p:txBody>
          <a:bodyPr lIns="87384" tIns="43693" rIns="87384" bIns="4369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391274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380" y="4304276"/>
            <a:ext cx="7310422" cy="1330356"/>
          </a:xfrm>
          <a:prstGeom prst="rect">
            <a:avLst/>
          </a:prstGeom>
        </p:spPr>
        <p:txBody>
          <a:bodyPr lIns="87384" tIns="43693" rIns="87384" bIns="43693" anchor="t"/>
          <a:lstStyle>
            <a:lvl1pPr algn="l">
              <a:defRPr sz="3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9380" y="2839025"/>
            <a:ext cx="7310422" cy="1465251"/>
          </a:xfrm>
        </p:spPr>
        <p:txBody>
          <a:bodyPr anchor="b"/>
          <a:lstStyle>
            <a:lvl1pPr marL="0" indent="0">
              <a:buNone/>
              <a:defRPr sz="1900"/>
            </a:lvl1pPr>
            <a:lvl2pPr marL="436924" indent="0">
              <a:buNone/>
              <a:defRPr sz="1700"/>
            </a:lvl2pPr>
            <a:lvl3pPr marL="873847" indent="0">
              <a:buNone/>
              <a:defRPr sz="1500"/>
            </a:lvl3pPr>
            <a:lvl4pPr marL="1310771" indent="0">
              <a:buNone/>
              <a:defRPr sz="1300"/>
            </a:lvl4pPr>
            <a:lvl5pPr marL="1747694" indent="0">
              <a:buNone/>
              <a:defRPr sz="1300"/>
            </a:lvl5pPr>
            <a:lvl6pPr marL="2184618" indent="0">
              <a:buNone/>
              <a:defRPr sz="1300"/>
            </a:lvl6pPr>
            <a:lvl7pPr marL="2621542" indent="0">
              <a:buNone/>
              <a:defRPr sz="1300"/>
            </a:lvl7pPr>
            <a:lvl8pPr marL="3058466" indent="0">
              <a:buNone/>
              <a:defRPr sz="1300"/>
            </a:lvl8pPr>
            <a:lvl9pPr marL="349539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6190257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026" y="268243"/>
            <a:ext cx="7740447" cy="1116382"/>
          </a:xfrm>
          <a:prstGeom prst="rect">
            <a:avLst/>
          </a:prstGeom>
        </p:spPr>
        <p:txBody>
          <a:bodyPr lIns="87384" tIns="43693" rIns="87384" bIns="4369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5013" y="1190808"/>
            <a:ext cx="4049400" cy="528421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07755" y="1190808"/>
            <a:ext cx="4049400" cy="528421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560990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026" y="268243"/>
            <a:ext cx="7740447" cy="1116382"/>
          </a:xfrm>
          <a:prstGeom prst="rect">
            <a:avLst/>
          </a:prstGeom>
        </p:spPr>
        <p:txBody>
          <a:bodyPr lIns="87384" tIns="43693" rIns="87384" bIns="43693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0025" y="1499364"/>
            <a:ext cx="3800046" cy="62486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6924" indent="0">
              <a:buNone/>
              <a:defRPr sz="1900" b="1"/>
            </a:lvl2pPr>
            <a:lvl3pPr marL="873847" indent="0">
              <a:buNone/>
              <a:defRPr sz="1700" b="1"/>
            </a:lvl3pPr>
            <a:lvl4pPr marL="1310771" indent="0">
              <a:buNone/>
              <a:defRPr sz="1500" b="1"/>
            </a:lvl4pPr>
            <a:lvl5pPr marL="1747694" indent="0">
              <a:buNone/>
              <a:defRPr sz="1500" b="1"/>
            </a:lvl5pPr>
            <a:lvl6pPr marL="2184618" indent="0">
              <a:buNone/>
              <a:defRPr sz="1500" b="1"/>
            </a:lvl6pPr>
            <a:lvl7pPr marL="2621542" indent="0">
              <a:buNone/>
              <a:defRPr sz="1500" b="1"/>
            </a:lvl7pPr>
            <a:lvl8pPr marL="3058466" indent="0">
              <a:buNone/>
              <a:defRPr sz="1500" b="1"/>
            </a:lvl8pPr>
            <a:lvl9pPr marL="3495390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0025" y="2124229"/>
            <a:ext cx="3800046" cy="3859273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68934" y="1499364"/>
            <a:ext cx="3801539" cy="62486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6924" indent="0">
              <a:buNone/>
              <a:defRPr sz="1900" b="1"/>
            </a:lvl2pPr>
            <a:lvl3pPr marL="873847" indent="0">
              <a:buNone/>
              <a:defRPr sz="1700" b="1"/>
            </a:lvl3pPr>
            <a:lvl4pPr marL="1310771" indent="0">
              <a:buNone/>
              <a:defRPr sz="1500" b="1"/>
            </a:lvl4pPr>
            <a:lvl5pPr marL="1747694" indent="0">
              <a:buNone/>
              <a:defRPr sz="1500" b="1"/>
            </a:lvl5pPr>
            <a:lvl6pPr marL="2184618" indent="0">
              <a:buNone/>
              <a:defRPr sz="1500" b="1"/>
            </a:lvl6pPr>
            <a:lvl7pPr marL="2621542" indent="0">
              <a:buNone/>
              <a:defRPr sz="1500" b="1"/>
            </a:lvl7pPr>
            <a:lvl8pPr marL="3058466" indent="0">
              <a:buNone/>
              <a:defRPr sz="1500" b="1"/>
            </a:lvl8pPr>
            <a:lvl9pPr marL="3495390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68934" y="2124229"/>
            <a:ext cx="3801539" cy="3859273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160877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026" y="268243"/>
            <a:ext cx="7740447" cy="1116382"/>
          </a:xfrm>
          <a:prstGeom prst="rect">
            <a:avLst/>
          </a:prstGeom>
        </p:spPr>
        <p:txBody>
          <a:bodyPr lIns="87384" tIns="43693" rIns="87384" bIns="4369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50914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94882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025" y="266691"/>
            <a:ext cx="2829504" cy="1134989"/>
          </a:xfrm>
          <a:prstGeom prst="rect">
            <a:avLst/>
          </a:prstGeom>
        </p:spPr>
        <p:txBody>
          <a:bodyPr lIns="87384" tIns="43693" rIns="87384" bIns="43693"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62555" y="266693"/>
            <a:ext cx="4807916" cy="571680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0025" y="1401682"/>
            <a:ext cx="2829504" cy="4581820"/>
          </a:xfrm>
        </p:spPr>
        <p:txBody>
          <a:bodyPr/>
          <a:lstStyle>
            <a:lvl1pPr marL="0" indent="0">
              <a:buNone/>
              <a:defRPr sz="1300"/>
            </a:lvl1pPr>
            <a:lvl2pPr marL="436924" indent="0">
              <a:buNone/>
              <a:defRPr sz="1100"/>
            </a:lvl2pPr>
            <a:lvl3pPr marL="873847" indent="0">
              <a:buNone/>
              <a:defRPr sz="1000"/>
            </a:lvl3pPr>
            <a:lvl4pPr marL="1310771" indent="0">
              <a:buNone/>
              <a:defRPr sz="900"/>
            </a:lvl4pPr>
            <a:lvl5pPr marL="1747694" indent="0">
              <a:buNone/>
              <a:defRPr sz="900"/>
            </a:lvl5pPr>
            <a:lvl6pPr marL="2184618" indent="0">
              <a:buNone/>
              <a:defRPr sz="900"/>
            </a:lvl6pPr>
            <a:lvl7pPr marL="2621542" indent="0">
              <a:buNone/>
              <a:defRPr sz="900"/>
            </a:lvl7pPr>
            <a:lvl8pPr marL="3058466" indent="0">
              <a:buNone/>
              <a:defRPr sz="900"/>
            </a:lvl8pPr>
            <a:lvl9pPr marL="349539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911642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044" y="268243"/>
            <a:ext cx="7740447" cy="1116382"/>
          </a:xfrm>
          <a:prstGeom prst="rect">
            <a:avLst/>
          </a:prstGeom>
        </p:spPr>
        <p:txBody>
          <a:bodyPr lIns="91417" tIns="45709" rIns="91417" bIns="4570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5015" y="1190808"/>
            <a:ext cx="4049400" cy="52842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07754" y="1190808"/>
            <a:ext cx="4049400" cy="52842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38023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5757" y="4688806"/>
            <a:ext cx="5160298" cy="553540"/>
          </a:xfrm>
          <a:prstGeom prst="rect">
            <a:avLst/>
          </a:prstGeom>
        </p:spPr>
        <p:txBody>
          <a:bodyPr lIns="87384" tIns="43693" rIns="87384" bIns="43693"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685757" y="598506"/>
            <a:ext cx="5160298" cy="4018977"/>
          </a:xfrm>
        </p:spPr>
        <p:txBody>
          <a:bodyPr lIns="87384" tIns="43693" rIns="87384" bIns="43693"/>
          <a:lstStyle>
            <a:lvl1pPr marL="0" indent="0">
              <a:buNone/>
              <a:defRPr sz="3100"/>
            </a:lvl1pPr>
            <a:lvl2pPr marL="436924" indent="0">
              <a:buNone/>
              <a:defRPr sz="2700"/>
            </a:lvl2pPr>
            <a:lvl3pPr marL="873847" indent="0">
              <a:buNone/>
              <a:defRPr sz="2300"/>
            </a:lvl3pPr>
            <a:lvl4pPr marL="1310771" indent="0">
              <a:buNone/>
              <a:defRPr sz="1900"/>
            </a:lvl4pPr>
            <a:lvl5pPr marL="1747694" indent="0">
              <a:buNone/>
              <a:defRPr sz="1900"/>
            </a:lvl5pPr>
            <a:lvl6pPr marL="2184618" indent="0">
              <a:buNone/>
              <a:defRPr sz="1900"/>
            </a:lvl6pPr>
            <a:lvl7pPr marL="2621542" indent="0">
              <a:buNone/>
              <a:defRPr sz="1900"/>
            </a:lvl7pPr>
            <a:lvl8pPr marL="3058466" indent="0">
              <a:buNone/>
              <a:defRPr sz="1900"/>
            </a:lvl8pPr>
            <a:lvl9pPr marL="3495390" indent="0">
              <a:buNone/>
              <a:defRPr sz="19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85757" y="5242346"/>
            <a:ext cx="5160298" cy="786119"/>
          </a:xfrm>
        </p:spPr>
        <p:txBody>
          <a:bodyPr/>
          <a:lstStyle>
            <a:lvl1pPr marL="0" indent="0">
              <a:buNone/>
              <a:defRPr sz="1300"/>
            </a:lvl1pPr>
            <a:lvl2pPr marL="436924" indent="0">
              <a:buNone/>
              <a:defRPr sz="1100"/>
            </a:lvl2pPr>
            <a:lvl3pPr marL="873847" indent="0">
              <a:buNone/>
              <a:defRPr sz="1000"/>
            </a:lvl3pPr>
            <a:lvl4pPr marL="1310771" indent="0">
              <a:buNone/>
              <a:defRPr sz="900"/>
            </a:lvl4pPr>
            <a:lvl5pPr marL="1747694" indent="0">
              <a:buNone/>
              <a:defRPr sz="900"/>
            </a:lvl5pPr>
            <a:lvl6pPr marL="2184618" indent="0">
              <a:buNone/>
              <a:defRPr sz="900"/>
            </a:lvl6pPr>
            <a:lvl7pPr marL="2621542" indent="0">
              <a:buNone/>
              <a:defRPr sz="900"/>
            </a:lvl7pPr>
            <a:lvl8pPr marL="3058466" indent="0">
              <a:buNone/>
              <a:defRPr sz="900"/>
            </a:lvl8pPr>
            <a:lvl9pPr marL="349539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9282014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026" y="268243"/>
            <a:ext cx="7740447" cy="1116382"/>
          </a:xfrm>
          <a:prstGeom prst="rect">
            <a:avLst/>
          </a:prstGeom>
        </p:spPr>
        <p:txBody>
          <a:bodyPr lIns="87384" tIns="43693" rIns="87384" bIns="4369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186229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96619" y="268242"/>
            <a:ext cx="2060536" cy="6206776"/>
          </a:xfrm>
          <a:prstGeom prst="rect">
            <a:avLst/>
          </a:prstGeom>
        </p:spPr>
        <p:txBody>
          <a:bodyPr vert="eaVert" lIns="87384" tIns="43693" rIns="87384" bIns="4369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5013" y="268242"/>
            <a:ext cx="6038265" cy="620677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969253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80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044" y="268243"/>
            <a:ext cx="7740447" cy="1116382"/>
          </a:xfrm>
          <a:prstGeom prst="rect">
            <a:avLst/>
          </a:prstGeom>
        </p:spPr>
        <p:txBody>
          <a:bodyPr lIns="91417" tIns="45709" rIns="91417" bIns="45709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0025" y="1499364"/>
            <a:ext cx="3800046" cy="6248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3" indent="0">
              <a:buNone/>
              <a:defRPr sz="2000" b="1"/>
            </a:lvl2pPr>
            <a:lvl3pPr marL="914167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6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3" indent="0">
              <a:buNone/>
              <a:defRPr sz="1600" b="1"/>
            </a:lvl8pPr>
            <a:lvl9pPr marL="365666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0025" y="2124231"/>
            <a:ext cx="3800046" cy="38592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68938" y="1499364"/>
            <a:ext cx="3801539" cy="6248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3" indent="0">
              <a:buNone/>
              <a:defRPr sz="2000" b="1"/>
            </a:lvl2pPr>
            <a:lvl3pPr marL="914167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6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3" indent="0">
              <a:buNone/>
              <a:defRPr sz="1600" b="1"/>
            </a:lvl8pPr>
            <a:lvl9pPr marL="365666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68938" y="2124231"/>
            <a:ext cx="3801539" cy="38592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7837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044" y="268243"/>
            <a:ext cx="7740447" cy="1116382"/>
          </a:xfrm>
          <a:prstGeom prst="rect">
            <a:avLst/>
          </a:prstGeom>
        </p:spPr>
        <p:txBody>
          <a:bodyPr lIns="91417" tIns="45709" rIns="91417" bIns="4570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7995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63146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026" y="266692"/>
            <a:ext cx="2829504" cy="1134989"/>
          </a:xfrm>
          <a:prstGeom prst="rect">
            <a:avLst/>
          </a:prstGeom>
        </p:spPr>
        <p:txBody>
          <a:bodyPr lIns="91417" tIns="45709" rIns="91417" bIns="45709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62555" y="266697"/>
            <a:ext cx="4807916" cy="57168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0026" y="1401686"/>
            <a:ext cx="2829504" cy="4581820"/>
          </a:xfrm>
        </p:spPr>
        <p:txBody>
          <a:bodyPr/>
          <a:lstStyle>
            <a:lvl1pPr marL="0" indent="0">
              <a:buNone/>
              <a:defRPr sz="1400"/>
            </a:lvl1pPr>
            <a:lvl2pPr marL="457083" indent="0">
              <a:buNone/>
              <a:defRPr sz="1200"/>
            </a:lvl2pPr>
            <a:lvl3pPr marL="914167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6" indent="0">
              <a:buNone/>
              <a:defRPr sz="900"/>
            </a:lvl6pPr>
            <a:lvl7pPr marL="2742500" indent="0">
              <a:buNone/>
              <a:defRPr sz="900"/>
            </a:lvl7pPr>
            <a:lvl8pPr marL="3199583" indent="0">
              <a:buNone/>
              <a:defRPr sz="900"/>
            </a:lvl8pPr>
            <a:lvl9pPr marL="365666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0542624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5758" y="4688806"/>
            <a:ext cx="5160298" cy="553540"/>
          </a:xfrm>
          <a:prstGeom prst="rect">
            <a:avLst/>
          </a:prstGeom>
        </p:spPr>
        <p:txBody>
          <a:bodyPr lIns="91417" tIns="45709" rIns="91417" bIns="45709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685758" y="598511"/>
            <a:ext cx="5160298" cy="4018977"/>
          </a:xfrm>
        </p:spPr>
        <p:txBody>
          <a:bodyPr lIns="91417" tIns="45709" rIns="91417" bIns="45709"/>
          <a:lstStyle>
            <a:lvl1pPr marL="0" indent="0">
              <a:buNone/>
              <a:defRPr sz="3200"/>
            </a:lvl1pPr>
            <a:lvl2pPr marL="457083" indent="0">
              <a:buNone/>
              <a:defRPr sz="2800"/>
            </a:lvl2pPr>
            <a:lvl3pPr marL="914167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6" indent="0">
              <a:buNone/>
              <a:defRPr sz="2000"/>
            </a:lvl6pPr>
            <a:lvl7pPr marL="2742500" indent="0">
              <a:buNone/>
              <a:defRPr sz="2000"/>
            </a:lvl7pPr>
            <a:lvl8pPr marL="3199583" indent="0">
              <a:buNone/>
              <a:defRPr sz="2000"/>
            </a:lvl8pPr>
            <a:lvl9pPr marL="3656666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85758" y="5242384"/>
            <a:ext cx="5160298" cy="786119"/>
          </a:xfrm>
        </p:spPr>
        <p:txBody>
          <a:bodyPr/>
          <a:lstStyle>
            <a:lvl1pPr marL="0" indent="0">
              <a:buNone/>
              <a:defRPr sz="1400"/>
            </a:lvl1pPr>
            <a:lvl2pPr marL="457083" indent="0">
              <a:buNone/>
              <a:defRPr sz="1200"/>
            </a:lvl2pPr>
            <a:lvl3pPr marL="914167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6" indent="0">
              <a:buNone/>
              <a:defRPr sz="900"/>
            </a:lvl6pPr>
            <a:lvl7pPr marL="2742500" indent="0">
              <a:buNone/>
              <a:defRPr sz="900"/>
            </a:lvl7pPr>
            <a:lvl8pPr marL="3199583" indent="0">
              <a:buNone/>
              <a:defRPr sz="900"/>
            </a:lvl8pPr>
            <a:lvl9pPr marL="365666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6107393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57" y="1218723"/>
            <a:ext cx="8763248" cy="541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792" tIns="46899" rIns="93792" bIns="468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362151" y="227930"/>
            <a:ext cx="6399606" cy="48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92" tIns="46899" rIns="93792" bIns="46899">
            <a:spAutoFit/>
          </a:bodyPr>
          <a:lstStyle>
            <a:lvl1pPr algn="ctr" defTabSz="938213" eaLnBrk="0" hangingPunct="0">
              <a:defRPr sz="2200" b="1">
                <a:solidFill>
                  <a:schemeClr val="tx2"/>
                </a:solidFill>
                <a:latin typeface="Arial" charset="0"/>
              </a:defRPr>
            </a:lvl1pPr>
            <a:lvl2pPr marL="762000" indent="-293688" algn="ctr" defTabSz="938213" eaLnBrk="0" hangingPunct="0">
              <a:defRPr sz="2200" b="1">
                <a:solidFill>
                  <a:schemeClr val="tx2"/>
                </a:solidFill>
                <a:latin typeface="Arial" charset="0"/>
              </a:defRPr>
            </a:lvl2pPr>
            <a:lvl3pPr marL="1173163" indent="-234950" algn="ctr" defTabSz="938213" eaLnBrk="0" hangingPunct="0">
              <a:defRPr sz="2200" b="1">
                <a:solidFill>
                  <a:schemeClr val="tx2"/>
                </a:solidFill>
                <a:latin typeface="Arial" charset="0"/>
              </a:defRPr>
            </a:lvl3pPr>
            <a:lvl4pPr marL="1641475" indent="-234950" algn="ctr" defTabSz="938213" eaLnBrk="0" hangingPunct="0">
              <a:defRPr sz="2200" b="1">
                <a:solidFill>
                  <a:schemeClr val="tx2"/>
                </a:solidFill>
                <a:latin typeface="Arial" charset="0"/>
              </a:defRPr>
            </a:lvl4pPr>
            <a:lvl5pPr marL="2111375" indent="-234950" algn="ctr" defTabSz="938213" eaLnBrk="0" hangingPunct="0"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2568575" indent="-23495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3025775" indent="-23495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3482975" indent="-23495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3940175" indent="-23495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sz="2500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8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hf hdr="0" ftr="0" dt="0"/>
  <p:txStyles>
    <p:titleStyle>
      <a:lvl1pPr algn="ctr" defTabSz="937973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37973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Times New Roman" pitchFamily="18" charset="0"/>
        </a:defRPr>
      </a:lvl2pPr>
      <a:lvl3pPr algn="ctr" defTabSz="937973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Times New Roman" pitchFamily="18" charset="0"/>
        </a:defRPr>
      </a:lvl3pPr>
      <a:lvl4pPr algn="ctr" defTabSz="937973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Times New Roman" pitchFamily="18" charset="0"/>
        </a:defRPr>
      </a:lvl4pPr>
      <a:lvl5pPr algn="ctr" defTabSz="937973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Times New Roman" pitchFamily="18" charset="0"/>
        </a:defRPr>
      </a:lvl5pPr>
      <a:lvl6pPr marL="457083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6pPr>
      <a:lvl7pPr marL="914167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9pPr>
    </p:titleStyle>
    <p:bodyStyle>
      <a:lvl1pPr marL="352335" indent="-352335" algn="l" defTabSz="937973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61805" indent="-293613" algn="l" defTabSz="937973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72863" indent="-234890" algn="l" defTabSz="937973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41056" indent="-234890" algn="l" defTabSz="93797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10835" indent="-234890" algn="l" defTabSz="93797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513956" indent="-22854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8" indent="-22854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3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7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6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3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6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7" name="Text Box 9"/>
          <p:cNvSpPr txBox="1">
            <a:spLocks noChangeArrowheads="1"/>
          </p:cNvSpPr>
          <p:nvPr/>
        </p:nvSpPr>
        <p:spPr bwMode="auto">
          <a:xfrm>
            <a:off x="2362205" y="228602"/>
            <a:ext cx="6400800" cy="47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>
            <a:spAutoFit/>
          </a:bodyPr>
          <a:lstStyle>
            <a:lvl1pPr algn="ctr" eaLnBrk="0" hangingPunct="0">
              <a:defRPr sz="2200" b="1">
                <a:solidFill>
                  <a:schemeClr val="tx2"/>
                </a:solidFill>
                <a:latin typeface="Arial" charset="0"/>
              </a:defRPr>
            </a:lvl1pPr>
            <a:lvl2pPr marL="742950" indent="-285750" algn="ctr" eaLnBrk="0" hangingPunct="0">
              <a:defRPr sz="22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eaLnBrk="0" hangingPunct="0">
              <a:defRPr sz="22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ctr" eaLnBrk="0" hangingPunct="0">
              <a:defRPr sz="22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ctr" eaLnBrk="0" hangingPunct="0"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ru-RU" sz="2400" b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84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083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6pPr>
      <a:lvl7pPr marL="914167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08" indent="-22854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91" indent="-22854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875" indent="-22854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956" indent="-22854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8" indent="-22854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3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7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6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3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6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7" name="Text Box 9"/>
          <p:cNvSpPr txBox="1">
            <a:spLocks noChangeArrowheads="1"/>
          </p:cNvSpPr>
          <p:nvPr/>
        </p:nvSpPr>
        <p:spPr bwMode="auto">
          <a:xfrm>
            <a:off x="2362204" y="228602"/>
            <a:ext cx="6400800" cy="47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>
            <a:spAutoFit/>
          </a:bodyPr>
          <a:lstStyle>
            <a:lvl1pPr algn="ctr" eaLnBrk="0" hangingPunct="0">
              <a:defRPr sz="2200" b="1">
                <a:solidFill>
                  <a:schemeClr val="tx2"/>
                </a:solidFill>
                <a:latin typeface="Arial" charset="0"/>
              </a:defRPr>
            </a:lvl1pPr>
            <a:lvl2pPr marL="742950" indent="-285750" algn="ctr" eaLnBrk="0" hangingPunct="0">
              <a:defRPr sz="2200" b="1">
                <a:solidFill>
                  <a:schemeClr val="tx2"/>
                </a:solidFill>
                <a:latin typeface="Arial" charset="0"/>
              </a:defRPr>
            </a:lvl2pPr>
            <a:lvl3pPr marL="1143000" indent="-228600" algn="ctr" eaLnBrk="0" hangingPunct="0">
              <a:defRPr sz="2200" b="1">
                <a:solidFill>
                  <a:schemeClr val="tx2"/>
                </a:solidFill>
                <a:latin typeface="Arial" charset="0"/>
              </a:defRPr>
            </a:lvl3pPr>
            <a:lvl4pPr marL="1600200" indent="-228600" algn="ctr" eaLnBrk="0" hangingPunct="0">
              <a:defRPr sz="2200" b="1">
                <a:solidFill>
                  <a:schemeClr val="tx2"/>
                </a:solidFill>
                <a:latin typeface="Arial" charset="0"/>
              </a:defRPr>
            </a:lvl4pPr>
            <a:lvl5pPr marL="2057400" indent="-228600" algn="ctr" eaLnBrk="0" hangingPunct="0"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ru-RU" sz="2400" b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3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083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6pPr>
      <a:lvl7pPr marL="914167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08" indent="-22854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91" indent="-22854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875" indent="-22854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956" indent="-22854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8" indent="-22854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3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7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6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3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6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53" y="1218719"/>
            <a:ext cx="8763248" cy="541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56" tIns="44829" rIns="89656" bIns="448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362152" y="227930"/>
            <a:ext cx="6399605" cy="465159"/>
          </a:xfrm>
          <a:prstGeom prst="rect">
            <a:avLst/>
          </a:prstGeom>
          <a:noFill/>
          <a:ln>
            <a:noFill/>
          </a:ln>
          <a:extLst/>
        </p:spPr>
        <p:txBody>
          <a:bodyPr lIns="89656" tIns="44829" rIns="89656" bIns="44829">
            <a:spAutoFit/>
          </a:bodyPr>
          <a:lstStyle>
            <a:lvl1pPr algn="ctr" defTabSz="938213" eaLnBrk="0" hangingPunct="0">
              <a:defRPr sz="2200" b="1">
                <a:solidFill>
                  <a:schemeClr val="tx2"/>
                </a:solidFill>
                <a:latin typeface="Arial" charset="0"/>
              </a:defRPr>
            </a:lvl1pPr>
            <a:lvl2pPr marL="762000" indent="-293688" algn="ctr" defTabSz="938213" eaLnBrk="0" hangingPunct="0">
              <a:defRPr sz="2200" b="1">
                <a:solidFill>
                  <a:schemeClr val="tx2"/>
                </a:solidFill>
                <a:latin typeface="Arial" charset="0"/>
              </a:defRPr>
            </a:lvl2pPr>
            <a:lvl3pPr marL="1173163" indent="-234950" algn="ctr" defTabSz="938213" eaLnBrk="0" hangingPunct="0">
              <a:defRPr sz="2200" b="1">
                <a:solidFill>
                  <a:schemeClr val="tx2"/>
                </a:solidFill>
                <a:latin typeface="Arial" charset="0"/>
              </a:defRPr>
            </a:lvl3pPr>
            <a:lvl4pPr marL="1641475" indent="-234950" algn="ctr" defTabSz="938213" eaLnBrk="0" hangingPunct="0">
              <a:defRPr sz="2200" b="1">
                <a:solidFill>
                  <a:schemeClr val="tx2"/>
                </a:solidFill>
                <a:latin typeface="Arial" charset="0"/>
              </a:defRPr>
            </a:lvl4pPr>
            <a:lvl5pPr marL="2111375" indent="-234950" algn="ctr" defTabSz="938213" eaLnBrk="0" hangingPunct="0"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2568575" indent="-23495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3025775" indent="-23495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3482975" indent="-23495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3940175" indent="-234950" algn="ctr" defTabSz="93821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ru-RU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87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ransition spd="slow"/>
  <p:hf hdr="0" ftr="0" dt="0"/>
  <p:txStyles>
    <p:titleStyle>
      <a:lvl1pPr algn="ctr" defTabSz="896604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96604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2pPr>
      <a:lvl3pPr algn="ctr" defTabSz="896604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3pPr>
      <a:lvl4pPr algn="ctr" defTabSz="896604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4pPr>
      <a:lvl5pPr algn="ctr" defTabSz="896604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5pPr>
      <a:lvl6pPr marL="436924" algn="ctr" rtl="0" fontAlgn="base">
        <a:spcBef>
          <a:spcPct val="0"/>
        </a:spcBef>
        <a:spcAft>
          <a:spcPct val="0"/>
        </a:spcAft>
        <a:defRPr sz="1900">
          <a:solidFill>
            <a:schemeClr val="tx2"/>
          </a:solidFill>
          <a:latin typeface="Times New Roman" pitchFamily="18" charset="0"/>
        </a:defRPr>
      </a:lvl6pPr>
      <a:lvl7pPr marL="873847" algn="ctr" rtl="0" fontAlgn="base">
        <a:spcBef>
          <a:spcPct val="0"/>
        </a:spcBef>
        <a:spcAft>
          <a:spcPct val="0"/>
        </a:spcAft>
        <a:defRPr sz="1900">
          <a:solidFill>
            <a:schemeClr val="tx2"/>
          </a:solidFill>
          <a:latin typeface="Times New Roman" pitchFamily="18" charset="0"/>
        </a:defRPr>
      </a:lvl7pPr>
      <a:lvl8pPr marL="1310771" algn="ctr" rtl="0" fontAlgn="base">
        <a:spcBef>
          <a:spcPct val="0"/>
        </a:spcBef>
        <a:spcAft>
          <a:spcPct val="0"/>
        </a:spcAft>
        <a:defRPr sz="1900">
          <a:solidFill>
            <a:schemeClr val="tx2"/>
          </a:solidFill>
          <a:latin typeface="Times New Roman" pitchFamily="18" charset="0"/>
        </a:defRPr>
      </a:lvl8pPr>
      <a:lvl9pPr marL="1747694" algn="ctr" rtl="0" fontAlgn="base">
        <a:spcBef>
          <a:spcPct val="0"/>
        </a:spcBef>
        <a:spcAft>
          <a:spcPct val="0"/>
        </a:spcAft>
        <a:defRPr sz="1900">
          <a:solidFill>
            <a:schemeClr val="tx2"/>
          </a:solidFill>
          <a:latin typeface="Times New Roman" pitchFamily="18" charset="0"/>
        </a:defRPr>
      </a:lvl9pPr>
    </p:titleStyle>
    <p:bodyStyle>
      <a:lvl1pPr marL="336795" indent="-336795" algn="l" defTabSz="896604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28206" indent="-280663" algn="l" defTabSz="896604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1135" indent="-224530" algn="l" defTabSz="896604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68677" indent="-224530" algn="l" defTabSz="896604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17738" indent="-224530" algn="l" defTabSz="896604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03080" indent="-218462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840004" indent="-218462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276927" indent="-218462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713851" indent="-218462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73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6924" algn="l" defTabSz="873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3847" algn="l" defTabSz="873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0771" algn="l" defTabSz="873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694" algn="l" defTabSz="873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4618" algn="l" defTabSz="873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21542" algn="l" defTabSz="873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8466" algn="l" defTabSz="873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95390" algn="l" defTabSz="873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3" name="Rectangle 5"/>
          <p:cNvSpPr>
            <a:spLocks noChangeArrowheads="1"/>
          </p:cNvSpPr>
          <p:nvPr/>
        </p:nvSpPr>
        <p:spPr bwMode="auto">
          <a:xfrm>
            <a:off x="395685" y="3573016"/>
            <a:ext cx="8424862" cy="24929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600" b="1" dirty="0" smtClean="0">
                <a:solidFill>
                  <a:schemeClr val="tx1"/>
                </a:solidFill>
                <a:cs typeface="Calibri" pitchFamily="34" charset="0"/>
              </a:rPr>
              <a:t>Выступление представителя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600" b="1" dirty="0" smtClean="0">
                <a:solidFill>
                  <a:schemeClr val="tx1"/>
                </a:solidFill>
                <a:cs typeface="Calibri" pitchFamily="34" charset="0"/>
              </a:rPr>
              <a:t>Аналитического управления ФТС России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600" b="1" dirty="0" err="1" smtClean="0">
                <a:cs typeface="Calibri" pitchFamily="34" charset="0"/>
              </a:rPr>
              <a:t>Ханова</a:t>
            </a:r>
            <a:r>
              <a:rPr lang="ru-RU" sz="2600" b="1" dirty="0" smtClean="0">
                <a:cs typeface="Calibri" pitchFamily="34" charset="0"/>
              </a:rPr>
              <a:t> Виталия Петровича</a:t>
            </a:r>
            <a:endParaRPr lang="ru-RU" sz="2600" b="1" dirty="0" smtClean="0">
              <a:solidFill>
                <a:schemeClr val="tx1"/>
              </a:solidFill>
              <a:cs typeface="Calibri" pitchFamily="34" charset="0"/>
            </a:endParaRPr>
          </a:p>
          <a:p>
            <a:pPr algn="ctr">
              <a:spcBef>
                <a:spcPts val="0"/>
              </a:spcBef>
              <a:defRPr/>
            </a:pPr>
            <a:endParaRPr lang="ru-RU" sz="2000" dirty="0" smtClean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2600" b="1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«Роль и место системы управления рисками в таможенном администрировании»</a:t>
            </a:r>
            <a:endParaRPr lang="ru-RU" sz="2600" b="1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394001" y="116632"/>
            <a:ext cx="4356000" cy="2988000"/>
            <a:chOff x="2706124" y="116631"/>
            <a:chExt cx="4212000" cy="2835301"/>
          </a:xfrm>
          <a:effectLst>
            <a:outerShdw blurRad="152400" dist="38100" dir="5400000" algn="t" rotWithShape="0">
              <a:prstClr val="black">
                <a:alpha val="60000"/>
              </a:prst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 flipH="1">
              <a:off x="2706124" y="764704"/>
              <a:ext cx="4212000" cy="204504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3419871" y="116631"/>
              <a:ext cx="2784505" cy="283530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916560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 bwMode="auto">
          <a:xfrm>
            <a:off x="459150" y="5546519"/>
            <a:ext cx="6075547" cy="1152000"/>
          </a:xfrm>
          <a:prstGeom prst="roundRect">
            <a:avLst>
              <a:gd name="adj" fmla="val 14146"/>
            </a:avLst>
          </a:prstGeom>
          <a:solidFill>
            <a:srgbClr val="FFFFFF"/>
          </a:solidFill>
          <a:ln w="38100">
            <a:solidFill>
              <a:srgbClr val="700000"/>
            </a:solidFill>
            <a:headEnd type="none" w="med" len="med"/>
            <a:tailEnd type="none" w="med" len="med"/>
          </a:ln>
          <a:effectLst>
            <a:glow rad="101600">
              <a:srgbClr val="700000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3683" rIns="0" bIns="43683" numCol="1" rtlCol="0" anchor="ctr" anchorCtr="0" compatLnSpc="1">
            <a:prstTxWarp prst="textNoShape">
              <a:avLst/>
            </a:prstTxWarp>
          </a:bodyPr>
          <a:lstStyle/>
          <a:p>
            <a:pPr marL="171973" indent="-171973">
              <a:lnSpc>
                <a:spcPts val="2198"/>
              </a:lnSpc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srgbClr val="000000"/>
                </a:solidFill>
                <a:cs typeface="Calibri" panose="020F0502020204030204" pitchFamily="34" charset="0"/>
              </a:rPr>
              <a:t>Применение мер контроля по любым направлениям</a:t>
            </a:r>
          </a:p>
          <a:p>
            <a:pPr marL="171973" indent="-171973">
              <a:lnSpc>
                <a:spcPts val="2198"/>
              </a:lnSpc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srgbClr val="000000"/>
                </a:solidFill>
                <a:cs typeface="Calibri" panose="020F0502020204030204" pitchFamily="34" charset="0"/>
              </a:rPr>
              <a:t>Расширение перечня применяемых мер таможенного контроля</a:t>
            </a:r>
          </a:p>
          <a:p>
            <a:pPr marL="171973" indent="-171973">
              <a:lnSpc>
                <a:spcPts val="1800"/>
              </a:lnSpc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srgbClr val="000000"/>
                </a:solidFill>
                <a:cs typeface="Calibri" panose="020F0502020204030204" pitchFamily="34" charset="0"/>
              </a:rPr>
              <a:t>Увеличение объема и степени фактического контроля до выпуска товаров</a:t>
            </a: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441232" y="2147529"/>
            <a:ext cx="6093465" cy="1152000"/>
          </a:xfrm>
          <a:prstGeom prst="roundRect">
            <a:avLst>
              <a:gd name="adj" fmla="val 14146"/>
            </a:avLst>
          </a:prstGeom>
          <a:solidFill>
            <a:srgbClr val="FFFFFF"/>
          </a:solidFill>
          <a:ln w="381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  <a:effectLst>
            <a:glow rad="101600">
              <a:schemeClr val="accent1">
                <a:lumMod val="50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3683" rIns="0" bIns="43683" numCol="1" rtlCol="0" anchor="ctr" anchorCtr="0" compatLnSpc="1">
            <a:prstTxWarp prst="textNoShape">
              <a:avLst/>
            </a:prstTxWarp>
          </a:bodyPr>
          <a:lstStyle/>
          <a:p>
            <a:pPr marL="171973" indent="-171973">
              <a:lnSpc>
                <a:spcPts val="2198"/>
              </a:lnSpc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srgbClr val="000000"/>
                </a:solidFill>
                <a:cs typeface="Calibri" panose="020F0502020204030204" pitchFamily="34" charset="0"/>
              </a:rPr>
              <a:t>Применение мер контроля по соблюдению запретов и ограничений</a:t>
            </a:r>
          </a:p>
          <a:p>
            <a:pPr marL="171973" indent="-171973">
              <a:lnSpc>
                <a:spcPts val="1800"/>
              </a:lnSpc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srgbClr val="000000"/>
                </a:solidFill>
                <a:cs typeface="Calibri" panose="020F0502020204030204" pitchFamily="34" charset="0"/>
              </a:rPr>
              <a:t>Минимальная частота применения мер контроля по иным направлениям</a:t>
            </a:r>
          </a:p>
          <a:p>
            <a:pPr marL="171973" indent="-171973">
              <a:lnSpc>
                <a:spcPts val="2198"/>
              </a:lnSpc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srgbClr val="000000"/>
                </a:solidFill>
                <a:cs typeface="Calibri" panose="020F0502020204030204" pitchFamily="34" charset="0"/>
              </a:rPr>
              <a:t>Передача сведений подразделениям контроля после выпуска товаров</a:t>
            </a: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459143" y="3846606"/>
            <a:ext cx="6075548" cy="1152000"/>
          </a:xfrm>
          <a:prstGeom prst="roundRect">
            <a:avLst>
              <a:gd name="adj" fmla="val 14146"/>
            </a:avLst>
          </a:prstGeom>
          <a:solidFill>
            <a:srgbClr val="FFFFFF"/>
          </a:solidFill>
          <a:ln w="38100">
            <a:solidFill>
              <a:srgbClr val="CC9B00"/>
            </a:solidFill>
            <a:headEnd type="none" w="med" len="med"/>
            <a:tailEnd type="none" w="med" len="med"/>
          </a:ln>
          <a:effectLst>
            <a:glow rad="101600">
              <a:srgbClr val="FFC000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3683" rIns="0" bIns="43683" numCol="1" rtlCol="0" anchor="ctr" anchorCtr="0" compatLnSpc="1">
            <a:prstTxWarp prst="textNoShape">
              <a:avLst/>
            </a:prstTxWarp>
          </a:bodyPr>
          <a:lstStyle/>
          <a:p>
            <a:pPr marL="171973" indent="-171973">
              <a:lnSpc>
                <a:spcPts val="2198"/>
              </a:lnSpc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srgbClr val="000000"/>
                </a:solidFill>
                <a:cs typeface="Calibri" panose="020F0502020204030204" pitchFamily="34" charset="0"/>
              </a:rPr>
              <a:t>Применение мер контроля по соблюдению запретов и ограничений</a:t>
            </a:r>
          </a:p>
          <a:p>
            <a:pPr marL="171973" indent="-171973">
              <a:lnSpc>
                <a:spcPts val="2198"/>
              </a:lnSpc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srgbClr val="000000"/>
                </a:solidFill>
                <a:cs typeface="Calibri" panose="020F0502020204030204" pitchFamily="34" charset="0"/>
              </a:rPr>
              <a:t>Снижение частоты применения мер контроля по иным направлениям</a:t>
            </a:r>
          </a:p>
          <a:p>
            <a:pPr marL="171973" indent="-171973">
              <a:lnSpc>
                <a:spcPts val="2198"/>
              </a:lnSpc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srgbClr val="000000"/>
                </a:solidFill>
                <a:cs typeface="Calibri" panose="020F0502020204030204" pitchFamily="34" charset="0"/>
              </a:rPr>
              <a:t>Перенос акцентов документального контроля на этап после выпуска</a:t>
            </a: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441227" y="1819839"/>
            <a:ext cx="3258780" cy="338503"/>
          </a:xfrm>
          <a:prstGeom prst="roundRect">
            <a:avLst>
              <a:gd name="adj" fmla="val 14146"/>
            </a:avLst>
          </a:prstGeom>
          <a:solidFill>
            <a:srgbClr val="339933"/>
          </a:solidFill>
          <a:ln w="1905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Низкий уровень риска</a:t>
            </a: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459142" y="3509520"/>
            <a:ext cx="3258780" cy="338503"/>
          </a:xfrm>
          <a:prstGeom prst="roundRect">
            <a:avLst>
              <a:gd name="adj" fmla="val 14146"/>
            </a:avLst>
          </a:prstGeom>
          <a:solidFill>
            <a:srgbClr val="CC9B00"/>
          </a:solidFill>
          <a:ln w="1905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Средний уровень риска</a:t>
            </a: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459142" y="5208027"/>
            <a:ext cx="3258780" cy="338503"/>
          </a:xfrm>
          <a:prstGeom prst="roundRect">
            <a:avLst>
              <a:gd name="adj" fmla="val 14146"/>
            </a:avLst>
          </a:prstGeom>
          <a:solidFill>
            <a:srgbClr val="C00000"/>
          </a:solidFill>
          <a:ln w="1905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Высокий уровень риска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187624" y="3"/>
            <a:ext cx="7632848" cy="7436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33" tIns="44817" rIns="89633" bIns="44817" anchor="ctr">
            <a:noAutofit/>
          </a:bodyPr>
          <a:lstStyle/>
          <a:p>
            <a:pPr indent="-411008">
              <a:defRPr/>
            </a:pPr>
            <a:r>
              <a:rPr lang="ru-RU" sz="195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Дифференцированное применение мер по минимизации </a:t>
            </a:r>
            <a:r>
              <a:rPr lang="ru-RU" sz="1950" b="1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рисков</a:t>
            </a:r>
            <a:br>
              <a:rPr lang="ru-RU" sz="1950" b="1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</a:br>
            <a:r>
              <a:rPr lang="ru-RU" sz="1950" b="1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в </a:t>
            </a:r>
            <a:r>
              <a:rPr lang="ru-RU" sz="195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зависимости от категории уровня риска участников ВЭД</a:t>
            </a:r>
          </a:p>
        </p:txBody>
      </p:sp>
      <p:sp>
        <p:nvSpPr>
          <p:cNvPr id="44" name="Стрелка влево 43"/>
          <p:cNvSpPr/>
          <p:nvPr/>
        </p:nvSpPr>
        <p:spPr bwMode="auto">
          <a:xfrm rot="10800000">
            <a:off x="209803" y="3585979"/>
            <a:ext cx="294134" cy="217914"/>
          </a:xfrm>
          <a:prstGeom prst="leftArrow">
            <a:avLst>
              <a:gd name="adj1" fmla="val 50000"/>
              <a:gd name="adj2" fmla="val 82159"/>
            </a:avLst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87362" tIns="43683" rIns="87362" bIns="43683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1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3" name="Стрелка влево 32"/>
          <p:cNvSpPr/>
          <p:nvPr/>
        </p:nvSpPr>
        <p:spPr bwMode="auto">
          <a:xfrm rot="10800000">
            <a:off x="209803" y="1893243"/>
            <a:ext cx="294134" cy="217914"/>
          </a:xfrm>
          <a:prstGeom prst="leftArrow">
            <a:avLst>
              <a:gd name="adj1" fmla="val 50000"/>
              <a:gd name="adj2" fmla="val 82159"/>
            </a:avLst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87362" tIns="43683" rIns="87362" bIns="43683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1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5" name="Стрелка влево 34"/>
          <p:cNvSpPr/>
          <p:nvPr/>
        </p:nvSpPr>
        <p:spPr bwMode="auto">
          <a:xfrm rot="10800000">
            <a:off x="209803" y="5299318"/>
            <a:ext cx="294134" cy="217914"/>
          </a:xfrm>
          <a:prstGeom prst="leftArrow">
            <a:avLst>
              <a:gd name="adj1" fmla="val 50000"/>
              <a:gd name="adj2" fmla="val 82159"/>
            </a:avLst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87362" tIns="43683" rIns="87362" bIns="43683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1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153733" y="1556792"/>
            <a:ext cx="56079" cy="3911528"/>
          </a:xfrm>
          <a:prstGeom prst="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87362" tIns="43683" rIns="87362" bIns="43683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1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101205" y="1032141"/>
            <a:ext cx="6534669" cy="633130"/>
          </a:xfrm>
          <a:prstGeom prst="roundRect">
            <a:avLst>
              <a:gd name="adj" fmla="val 14146"/>
            </a:avLst>
          </a:prstGeom>
          <a:gradFill>
            <a:gsLst>
              <a:gs pos="0">
                <a:srgbClr val="71D0FF"/>
              </a:gs>
              <a:gs pos="50000">
                <a:srgbClr val="A7E2FF"/>
              </a:gs>
              <a:gs pos="100000">
                <a:srgbClr val="E0E7F8"/>
              </a:gs>
            </a:gsLst>
            <a:lin ang="16200000" scaled="0"/>
          </a:gra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4396" tIns="43683" rIns="34396" bIns="43683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>
                    <a:lumMod val="95000"/>
                    <a:lumOff val="5000"/>
                  </a:srgbClr>
                </a:solidFill>
                <a:cs typeface="Calibri" panose="020F0502020204030204" pitchFamily="34" charset="0"/>
              </a:rPr>
              <a:t>Анализ информации о деятельности участников </a:t>
            </a:r>
            <a:r>
              <a:rPr lang="ru-RU" b="1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Calibri" panose="020F0502020204030204" pitchFamily="34" charset="0"/>
              </a:rPr>
              <a:t>ВЭД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Calibri" panose="020F0502020204030204" pitchFamily="34" charset="0"/>
              </a:rPr>
              <a:t>для определения уровня риска</a:t>
            </a:r>
            <a:endParaRPr lang="ru-RU" b="1" dirty="0">
              <a:solidFill>
                <a:srgbClr val="000000">
                  <a:lumMod val="95000"/>
                  <a:lumOff val="5000"/>
                </a:srgbClr>
              </a:solidFill>
              <a:cs typeface="Calibri" panose="020F050202020403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6762350" y="1032141"/>
            <a:ext cx="2293468" cy="633130"/>
          </a:xfrm>
          <a:prstGeom prst="roundRect">
            <a:avLst>
              <a:gd name="adj" fmla="val 14146"/>
            </a:avLst>
          </a:prstGeom>
          <a:gradFill>
            <a:gsLst>
              <a:gs pos="0">
                <a:srgbClr val="71D0FF"/>
              </a:gs>
              <a:gs pos="50000">
                <a:srgbClr val="A7E2FF"/>
              </a:gs>
              <a:gs pos="100000">
                <a:srgbClr val="E0E7F8"/>
              </a:gs>
            </a:gsLst>
            <a:lin ang="16200000" scaled="0"/>
          </a:gra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4396" tIns="43683" rIns="34396" bIns="43683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>
                    <a:lumMod val="95000"/>
                    <a:lumOff val="5000"/>
                  </a:srgbClr>
                </a:solidFill>
                <a:cs typeface="Calibri" panose="020F0502020204030204" pitchFamily="34" charset="0"/>
              </a:rPr>
              <a:t>Расчет на </a:t>
            </a:r>
            <a:r>
              <a:rPr lang="en-US" sz="2000" b="1" dirty="0">
                <a:solidFill>
                  <a:srgbClr val="000000">
                    <a:lumMod val="95000"/>
                    <a:lumOff val="5000"/>
                  </a:srgbClr>
                </a:solidFill>
                <a:cs typeface="Calibri" panose="020F0502020204030204" pitchFamily="34" charset="0"/>
              </a:rPr>
              <a:t>II</a:t>
            </a:r>
            <a:r>
              <a:rPr lang="ru-RU" sz="2000" b="1" dirty="0">
                <a:solidFill>
                  <a:srgbClr val="000000">
                    <a:lumMod val="95000"/>
                    <a:lumOff val="5000"/>
                  </a:srgbClr>
                </a:solidFill>
                <a:cs typeface="Calibri" panose="020F0502020204030204" pitchFamily="34" charset="0"/>
              </a:rPr>
              <a:t> квартал 2017 года</a:t>
            </a: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6762360" y="2158340"/>
            <a:ext cx="2293469" cy="1152000"/>
          </a:xfrm>
          <a:prstGeom prst="roundRect">
            <a:avLst>
              <a:gd name="adj" fmla="val 14146"/>
            </a:avLst>
          </a:prstGeom>
          <a:solidFill>
            <a:srgbClr val="FFFFFF"/>
          </a:solidFill>
          <a:ln w="38100"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accent1">
                <a:lumMod val="50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3683" rIns="0" bIns="43683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2198"/>
              </a:lnSpc>
              <a:defRPr/>
            </a:pPr>
            <a:r>
              <a:rPr lang="ru-RU" sz="2300" b="1" dirty="0">
                <a:solidFill>
                  <a:srgbClr val="000000"/>
                </a:solidFill>
                <a:cs typeface="Calibri" panose="020F0502020204030204" pitchFamily="34" charset="0"/>
              </a:rPr>
              <a:t>3 197</a:t>
            </a:r>
          </a:p>
          <a:p>
            <a:pPr algn="ctr">
              <a:lnSpc>
                <a:spcPts val="2198"/>
              </a:lnSpc>
              <a:defRPr/>
            </a:pPr>
            <a:r>
              <a:rPr lang="ru-RU" sz="2300" b="1" dirty="0">
                <a:solidFill>
                  <a:srgbClr val="000000"/>
                </a:solidFill>
                <a:cs typeface="Calibri" panose="020F0502020204030204" pitchFamily="34" charset="0"/>
              </a:rPr>
              <a:t>участников ВЭД (46% ДТ)</a:t>
            </a: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6762350" y="3833729"/>
            <a:ext cx="2293468" cy="1152000"/>
          </a:xfrm>
          <a:prstGeom prst="roundRect">
            <a:avLst>
              <a:gd name="adj" fmla="val 14146"/>
            </a:avLst>
          </a:prstGeom>
          <a:solidFill>
            <a:srgbClr val="FFFFFF"/>
          </a:solidFill>
          <a:ln w="38100">
            <a:solidFill>
              <a:srgbClr val="CC9B00"/>
            </a:solidFill>
            <a:prstDash val="solid"/>
            <a:headEnd type="none" w="med" len="med"/>
            <a:tailEnd type="none" w="med" len="med"/>
          </a:ln>
          <a:effectLst>
            <a:glow rad="101600">
              <a:srgbClr val="FFC000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3683" rIns="0" bIns="43683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2198"/>
              </a:lnSpc>
              <a:defRPr/>
            </a:pPr>
            <a:r>
              <a:rPr lang="ru-RU" sz="14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ru-RU" sz="2300" b="1" dirty="0">
                <a:solidFill>
                  <a:srgbClr val="000000"/>
                </a:solidFill>
                <a:cs typeface="Calibri" panose="020F0502020204030204" pitchFamily="34" charset="0"/>
              </a:rPr>
              <a:t>63 454</a:t>
            </a:r>
          </a:p>
          <a:p>
            <a:pPr algn="ctr">
              <a:lnSpc>
                <a:spcPts val="2198"/>
              </a:lnSpc>
              <a:defRPr/>
            </a:pPr>
            <a:r>
              <a:rPr lang="ru-RU" sz="2300" b="1" dirty="0">
                <a:solidFill>
                  <a:srgbClr val="000000"/>
                </a:solidFill>
                <a:cs typeface="Calibri" panose="020F0502020204030204" pitchFamily="34" charset="0"/>
              </a:rPr>
              <a:t>участников ВЭД (40% ДТ)</a:t>
            </a: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6762359" y="5547073"/>
            <a:ext cx="2293469" cy="1152000"/>
          </a:xfrm>
          <a:prstGeom prst="roundRect">
            <a:avLst>
              <a:gd name="adj" fmla="val 14146"/>
            </a:avLst>
          </a:prstGeom>
          <a:solidFill>
            <a:srgbClr val="FFFFFF"/>
          </a:solidFill>
          <a:ln w="38100">
            <a:solidFill>
              <a:srgbClr val="700000"/>
            </a:solidFill>
            <a:prstDash val="solid"/>
            <a:headEnd type="none" w="med" len="med"/>
            <a:tailEnd type="none" w="med" len="med"/>
          </a:ln>
          <a:effectLst>
            <a:glow rad="101600">
              <a:srgbClr val="700000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3683" rIns="0" bIns="43683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2198"/>
              </a:lnSpc>
              <a:defRPr/>
            </a:pPr>
            <a:r>
              <a:rPr lang="ru-RU" sz="2300" b="1" dirty="0">
                <a:solidFill>
                  <a:srgbClr val="000000"/>
                </a:solidFill>
                <a:cs typeface="Calibri" panose="020F0502020204030204" pitchFamily="34" charset="0"/>
              </a:rPr>
              <a:t>11 227 участников ВЭД (14% ДТ)</a:t>
            </a:r>
          </a:p>
        </p:txBody>
      </p:sp>
      <p:grpSp>
        <p:nvGrpSpPr>
          <p:cNvPr id="28" name="Группа 8"/>
          <p:cNvGrpSpPr/>
          <p:nvPr/>
        </p:nvGrpSpPr>
        <p:grpSpPr>
          <a:xfrm>
            <a:off x="-7477" y="-46922"/>
            <a:ext cx="9151480" cy="918847"/>
            <a:chOff x="-3797" y="777346"/>
            <a:chExt cx="9909797" cy="1087172"/>
          </a:xfrm>
        </p:grpSpPr>
        <p:grpSp>
          <p:nvGrpSpPr>
            <p:cNvPr id="31" name="Группа 9"/>
            <p:cNvGrpSpPr/>
            <p:nvPr/>
          </p:nvGrpSpPr>
          <p:grpSpPr>
            <a:xfrm>
              <a:off x="25871" y="777346"/>
              <a:ext cx="1363611" cy="935369"/>
              <a:chOff x="2786032" y="-328249"/>
              <a:chExt cx="4212000" cy="2835301"/>
            </a:xfrm>
            <a:effectLst>
              <a:outerShdw blurRad="152400" dist="38100" dir="5400000" algn="t" rotWithShape="0">
                <a:prstClr val="black">
                  <a:alpha val="60000"/>
                </a:prstClr>
              </a:outerShdw>
            </a:effectLst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 flipH="1">
                <a:off x="2786032" y="319826"/>
                <a:ext cx="4212000" cy="2045043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extLst/>
              </a:blip>
              <a:stretch>
                <a:fillRect/>
              </a:stretch>
            </p:blipFill>
            <p:spPr>
              <a:xfrm>
                <a:off x="3499778" y="-328249"/>
                <a:ext cx="2784506" cy="2835301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3351" y="1864518"/>
              <a:ext cx="9900352" cy="0"/>
            </a:xfrm>
            <a:prstGeom prst="line">
              <a:avLst/>
            </a:prstGeom>
            <a:noFill/>
            <a:ln w="88900" cap="flat">
              <a:solidFill>
                <a:srgbClr val="FFFFFF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>
              <a:bevelT h="82550"/>
            </a:sp3d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auto">
            <a:xfrm>
              <a:off x="-3797" y="1762353"/>
              <a:ext cx="9909797" cy="0"/>
            </a:xfrm>
            <a:prstGeom prst="line">
              <a:avLst/>
            </a:prstGeom>
            <a:noFill/>
            <a:ln w="88900" cap="flat">
              <a:solidFill>
                <a:srgbClr val="339966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>
              <a:bevelT h="82550"/>
            </a:sp3d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45" name="Oval 7"/>
          <p:cNvSpPr>
            <a:spLocks noChangeArrowheads="1"/>
          </p:cNvSpPr>
          <p:nvPr/>
        </p:nvSpPr>
        <p:spPr bwMode="auto">
          <a:xfrm>
            <a:off x="8712796" y="76966"/>
            <a:ext cx="332643" cy="360362"/>
          </a:xfrm>
          <a:prstGeom prst="ellipse">
            <a:avLst/>
          </a:prstGeom>
          <a:solidFill>
            <a:srgbClr val="ADCAAD">
              <a:lumMod val="60000"/>
              <a:lumOff val="4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1417" tIns="45709" rIns="91417" bIns="45709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000000"/>
                </a:solidFill>
              </a:rPr>
              <a:t>9</a:t>
            </a:r>
            <a:endParaRPr lang="ru-RU" alt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7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820871" y="5"/>
            <a:ext cx="6987972" cy="736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92" tIns="46899" rIns="93792" bIns="46899" anchor="ctr"/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tx1"/>
                </a:solidFill>
                <a:cs typeface="Arial" pitchFamily="34" charset="0"/>
              </a:rPr>
              <a:t>Правовое регулирование системы </a:t>
            </a:r>
            <a:r>
              <a:rPr lang="ru-RU" sz="2000" b="1" dirty="0" smtClean="0">
                <a:solidFill>
                  <a:schemeClr val="tx1"/>
                </a:solidFill>
                <a:cs typeface="Arial" pitchFamily="34" charset="0"/>
              </a:rPr>
              <a:t>управления</a:t>
            </a:r>
            <a:br>
              <a:rPr lang="ru-RU" sz="2000" b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cs typeface="Arial" pitchFamily="34" charset="0"/>
              </a:rPr>
              <a:t>рисками в </a:t>
            </a:r>
            <a:r>
              <a:rPr lang="ru-RU" sz="2000" b="1" dirty="0">
                <a:solidFill>
                  <a:schemeClr val="tx1"/>
                </a:solidFill>
                <a:cs typeface="Arial" pitchFamily="34" charset="0"/>
              </a:rPr>
              <a:t>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15885" y="1060846"/>
            <a:ext cx="6397218" cy="1534778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ru-RU" sz="1600" b="1" u="sng" dirty="0">
                <a:latin typeface="+mj-lt"/>
              </a:rPr>
              <a:t>Таможенный кодекс Таможенного союза</a:t>
            </a:r>
          </a:p>
          <a:p>
            <a:pPr marL="725303" indent="-285678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sz="1600" b="1" dirty="0">
                <a:latin typeface="+mj-lt"/>
              </a:rPr>
              <a:t>основные термины и определения</a:t>
            </a:r>
          </a:p>
          <a:p>
            <a:pPr marL="725303" indent="-285678">
              <a:buSzPct val="80000"/>
              <a:buFont typeface="Arial" panose="020B0604020202020204" pitchFamily="34" charset="0"/>
              <a:buChar char="•"/>
            </a:pPr>
            <a:r>
              <a:rPr lang="ru-RU" sz="1600" b="1" dirty="0">
                <a:latin typeface="+mj-lt"/>
              </a:rPr>
              <a:t>основополагающие принципы и подходы к реализации СУР</a:t>
            </a:r>
          </a:p>
          <a:p>
            <a:pPr marL="725303" indent="-285678">
              <a:buSzPct val="80000"/>
              <a:buFont typeface="Arial" panose="020B0604020202020204" pitchFamily="34" charset="0"/>
              <a:buChar char="•"/>
            </a:pPr>
            <a:r>
              <a:rPr lang="ru-RU" sz="1600" b="1" dirty="0">
                <a:latin typeface="+mj-lt"/>
              </a:rPr>
              <a:t>формы таможенного контроля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15885" y="2917865"/>
            <a:ext cx="6397218" cy="1279260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ru-RU" sz="1600" b="1" u="sng" dirty="0">
                <a:latin typeface="+mj-lt"/>
              </a:rPr>
              <a:t>Федеральный закон от 27.11.2010 № 311-ФЗ</a:t>
            </a:r>
          </a:p>
          <a:p>
            <a:pPr marL="806245" indent="-457083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600" b="1" dirty="0">
                <a:latin typeface="+mj-lt"/>
              </a:rPr>
              <a:t>порядок использования информации в рамках СУР</a:t>
            </a:r>
          </a:p>
          <a:p>
            <a:pPr marL="806245" indent="-457083">
              <a:buFont typeface="Arial" pitchFamily="34" charset="0"/>
              <a:buChar char="•"/>
            </a:pPr>
            <a:r>
              <a:rPr lang="ru-RU" sz="1600" b="1" dirty="0">
                <a:latin typeface="+mj-lt"/>
              </a:rPr>
              <a:t>стратегия и тактика СУР – исключительная компетенция таможенных органов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15885" y="4570293"/>
            <a:ext cx="6167630" cy="1938970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endParaRPr lang="ru-RU" sz="800" dirty="0">
              <a:latin typeface="+mj-lt"/>
            </a:endParaRPr>
          </a:p>
          <a:p>
            <a:pPr algn="just"/>
            <a:r>
              <a:rPr lang="ru-RU" sz="1600" b="1" u="sng" dirty="0">
                <a:latin typeface="+mj-lt"/>
              </a:rPr>
              <a:t>Стратегия и тактика применения системы управления рисками</a:t>
            </a:r>
            <a:r>
              <a:rPr lang="ru-RU" sz="1400" u="sng" dirty="0">
                <a:latin typeface="+mj-lt"/>
              </a:rPr>
              <a:t>,</a:t>
            </a:r>
            <a:r>
              <a:rPr lang="ru-RU" sz="1400" dirty="0">
                <a:latin typeface="+mj-lt"/>
              </a:rPr>
              <a:t> </a:t>
            </a:r>
            <a:r>
              <a:rPr lang="ru-RU" sz="1400" b="1" dirty="0">
                <a:latin typeface="+mj-lt"/>
              </a:rPr>
              <a:t>порядок сбора и обработки информации, проведения анализа и оценки рисков, разработки и реализации мер по управлению рисками (приказ ФТС России от 18.08.2015 № 1677, зарегистрирован Минюстом России  31.12.2015, рег. № 40462)</a:t>
            </a:r>
          </a:p>
          <a:p>
            <a:endParaRPr lang="ru-RU" sz="800" dirty="0">
              <a:latin typeface="+mj-lt"/>
            </a:endParaRPr>
          </a:p>
          <a:p>
            <a:pPr algn="just"/>
            <a:r>
              <a:rPr lang="ru-RU" sz="1600" b="1" u="sng" dirty="0">
                <a:latin typeface="+mj-lt"/>
              </a:rPr>
              <a:t>Базовая инструкция о действиях должностных лиц при реализации СУР</a:t>
            </a:r>
            <a:r>
              <a:rPr lang="ru-RU" sz="1600" b="1" dirty="0">
                <a:latin typeface="+mj-lt"/>
              </a:rPr>
              <a:t> </a:t>
            </a:r>
            <a:r>
              <a:rPr lang="ru-RU" sz="1400" b="1" dirty="0">
                <a:latin typeface="+mj-lt"/>
              </a:rPr>
              <a:t>(приказ ФТС России от 20.05.2016 № 1000)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130633" y="1060849"/>
            <a:ext cx="2263750" cy="1360043"/>
          </a:xfrm>
          <a:prstGeom prst="roundRect">
            <a:avLst>
              <a:gd name="adj" fmla="val 14146"/>
            </a:avLst>
          </a:prstGeom>
          <a:solidFill>
            <a:srgbClr val="C3E7A3"/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17" tIns="45709" rIns="91417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37973"/>
            <a:r>
              <a:rPr lang="ru-RU" sz="2000" dirty="0">
                <a:solidFill>
                  <a:schemeClr val="tx1"/>
                </a:solidFill>
                <a:latin typeface="+mj-lt"/>
                <a:cs typeface="Arial" pitchFamily="34" charset="0"/>
              </a:rPr>
              <a:t>Право Евразийского экономического союза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130633" y="2875854"/>
            <a:ext cx="2263750" cy="1363283"/>
          </a:xfrm>
          <a:prstGeom prst="roundRect">
            <a:avLst>
              <a:gd name="adj" fmla="val 14146"/>
            </a:avLst>
          </a:prstGeom>
          <a:solidFill>
            <a:srgbClr val="C3E7A3"/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17" tIns="45709" rIns="91417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37973"/>
            <a:r>
              <a:rPr lang="ru-RU" sz="2000" dirty="0">
                <a:solidFill>
                  <a:schemeClr val="tx1"/>
                </a:solidFill>
                <a:latin typeface="+mj-lt"/>
                <a:cs typeface="Arial" pitchFamily="34" charset="0"/>
              </a:rPr>
              <a:t>Национальное законодательство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30633" y="4710888"/>
            <a:ext cx="2263750" cy="1657780"/>
          </a:xfrm>
          <a:prstGeom prst="roundRect">
            <a:avLst>
              <a:gd name="adj" fmla="val 14146"/>
            </a:avLst>
          </a:prstGeom>
          <a:solidFill>
            <a:srgbClr val="C3E7A3"/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17" tIns="45709" rIns="91417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37973"/>
            <a:r>
              <a:rPr lang="ru-RU" sz="2000" dirty="0">
                <a:solidFill>
                  <a:schemeClr val="tx1"/>
                </a:solidFill>
                <a:latin typeface="+mj-lt"/>
                <a:cs typeface="Arial" pitchFamily="34" charset="0"/>
              </a:rPr>
              <a:t>Ведомственные правовые акты</a:t>
            </a:r>
          </a:p>
        </p:txBody>
      </p:sp>
      <p:grpSp>
        <p:nvGrpSpPr>
          <p:cNvPr id="23" name="Группа 8"/>
          <p:cNvGrpSpPr/>
          <p:nvPr/>
        </p:nvGrpSpPr>
        <p:grpSpPr>
          <a:xfrm>
            <a:off x="-7477" y="-46922"/>
            <a:ext cx="9151480" cy="918847"/>
            <a:chOff x="-3797" y="777346"/>
            <a:chExt cx="9909797" cy="1087172"/>
          </a:xfrm>
        </p:grpSpPr>
        <p:grpSp>
          <p:nvGrpSpPr>
            <p:cNvPr id="24" name="Группа 9"/>
            <p:cNvGrpSpPr/>
            <p:nvPr/>
          </p:nvGrpSpPr>
          <p:grpSpPr>
            <a:xfrm>
              <a:off x="25871" y="777346"/>
              <a:ext cx="1363611" cy="935369"/>
              <a:chOff x="2786032" y="-328249"/>
              <a:chExt cx="4212000" cy="2835301"/>
            </a:xfrm>
            <a:effectLst>
              <a:outerShdw blurRad="152400" dist="38100" dir="5400000" algn="t" rotWithShape="0">
                <a:prstClr val="black">
                  <a:alpha val="60000"/>
                </a:prstClr>
              </a:outerShdw>
            </a:effectLst>
          </p:grpSpPr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 flipH="1">
                <a:off x="2786032" y="319826"/>
                <a:ext cx="4212000" cy="2045043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extLst/>
              </a:blip>
              <a:stretch>
                <a:fillRect/>
              </a:stretch>
            </p:blipFill>
            <p:spPr>
              <a:xfrm>
                <a:off x="3499778" y="-328249"/>
                <a:ext cx="2784506" cy="2835301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3351" y="1864518"/>
              <a:ext cx="9900352" cy="0"/>
            </a:xfrm>
            <a:prstGeom prst="line">
              <a:avLst/>
            </a:prstGeom>
            <a:noFill/>
            <a:ln w="88900" cap="flat">
              <a:solidFill>
                <a:srgbClr val="FFFFFF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>
              <a:bevelT h="82550"/>
            </a:sp3d>
          </p:spPr>
          <p:txBody>
            <a:bodyPr/>
            <a:lstStyle/>
            <a:p>
              <a:pPr algn="ctr">
                <a:defRPr/>
              </a:pPr>
              <a:endParaRPr lang="ru-RU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>
              <a:off x="-3797" y="1762353"/>
              <a:ext cx="9909797" cy="0"/>
            </a:xfrm>
            <a:prstGeom prst="line">
              <a:avLst/>
            </a:prstGeom>
            <a:noFill/>
            <a:ln w="88900" cap="flat">
              <a:solidFill>
                <a:srgbClr val="339966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>
              <a:bevelT h="82550"/>
            </a:sp3d>
          </p:spPr>
          <p:txBody>
            <a:bodyPr/>
            <a:lstStyle/>
            <a:p>
              <a:pPr algn="ctr">
                <a:defRPr/>
              </a:pPr>
              <a:endParaRPr lang="ru-RU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8712796" y="76966"/>
            <a:ext cx="332643" cy="36036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7" tIns="45709" rIns="91417" bIns="45709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b="1" dirty="0" smtClean="0">
                <a:latin typeface="Times New Roman" pitchFamily="18" charset="0"/>
              </a:rPr>
              <a:t>1</a:t>
            </a:r>
            <a:endParaRPr lang="ru-RU" altLang="ru-RU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45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8"/>
          <p:cNvGrpSpPr/>
          <p:nvPr/>
        </p:nvGrpSpPr>
        <p:grpSpPr>
          <a:xfrm>
            <a:off x="-7477" y="-46920"/>
            <a:ext cx="9151480" cy="918847"/>
            <a:chOff x="-3797" y="777346"/>
            <a:chExt cx="9909797" cy="1087172"/>
          </a:xfrm>
        </p:grpSpPr>
        <p:grpSp>
          <p:nvGrpSpPr>
            <p:cNvPr id="4" name="Группа 9"/>
            <p:cNvGrpSpPr/>
            <p:nvPr/>
          </p:nvGrpSpPr>
          <p:grpSpPr>
            <a:xfrm>
              <a:off x="25871" y="777346"/>
              <a:ext cx="1363611" cy="935369"/>
              <a:chOff x="2786032" y="-328249"/>
              <a:chExt cx="4212000" cy="2835301"/>
            </a:xfrm>
            <a:effectLst>
              <a:outerShdw blurRad="152400" dist="38100" dir="5400000" algn="t" rotWithShape="0">
                <a:prstClr val="black">
                  <a:alpha val="60000"/>
                </a:prstClr>
              </a:outerShdw>
            </a:effectLst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 flipH="1">
                <a:off x="2786032" y="319826"/>
                <a:ext cx="4212000" cy="2045043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4" cstate="print">
                <a:extLst/>
              </a:blip>
              <a:stretch>
                <a:fillRect/>
              </a:stretch>
            </p:blipFill>
            <p:spPr>
              <a:xfrm>
                <a:off x="3499778" y="-328249"/>
                <a:ext cx="2784506" cy="2835301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3351" y="1864518"/>
              <a:ext cx="9900352" cy="0"/>
            </a:xfrm>
            <a:prstGeom prst="line">
              <a:avLst/>
            </a:prstGeom>
            <a:noFill/>
            <a:ln w="88900" cap="flat">
              <a:solidFill>
                <a:srgbClr val="FFFFFF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>
              <a:bevelT h="82550"/>
            </a:sp3d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200" b="1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-3797" y="1762353"/>
              <a:ext cx="9909797" cy="0"/>
            </a:xfrm>
            <a:prstGeom prst="line">
              <a:avLst/>
            </a:prstGeom>
            <a:noFill/>
            <a:ln w="88900" cap="flat">
              <a:solidFill>
                <a:srgbClr val="339966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>
              <a:bevelT h="82550"/>
            </a:sp3d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200" b="1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279192" y="57394"/>
            <a:ext cx="7092077" cy="770730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cs typeface="Arial" pitchFamily="34" charset="0"/>
              </a:rPr>
              <a:t>Основные цели применения системы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cs typeface="Arial" pitchFamily="34" charset="0"/>
              </a:rPr>
              <a:t>управления рисками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237414" y="1037742"/>
            <a:ext cx="8682175" cy="966280"/>
          </a:xfrm>
          <a:prstGeom prst="roundRect">
            <a:avLst>
              <a:gd name="adj" fmla="val 14146"/>
            </a:avLst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12" tIns="45706" rIns="91412" bIns="45706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0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Обеспечение эффективности таможенного контроля путем </a:t>
            </a:r>
            <a:endParaRPr lang="en-US" sz="2000" b="1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выбора объектов, форм и объемов таможенного контроля </a:t>
            </a:r>
            <a:endParaRPr lang="en-US" sz="2000" b="1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на основе оценки рисков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247315" y="2163045"/>
            <a:ext cx="8662376" cy="958828"/>
          </a:xfrm>
          <a:prstGeom prst="roundRect">
            <a:avLst>
              <a:gd name="adj" fmla="val 14752"/>
            </a:avLst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12" tIns="45706" rIns="91412" bIns="45706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0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Создание условий для ускорения и упрощения перемещения через таможенную границу товаров, не идентифицированных как рисковые</a:t>
            </a: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247315" y="3291730"/>
            <a:ext cx="8662376" cy="870323"/>
          </a:xfrm>
          <a:prstGeom prst="roundRect">
            <a:avLst>
              <a:gd name="adj" fmla="val 14146"/>
            </a:avLst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12" tIns="45706" rIns="91412" bIns="45706" numCol="1" rtlCol="0" anchor="ctr" anchorCtr="0" compatLnSpc="1">
            <a:prstTxWarp prst="textNoShape">
              <a:avLst/>
            </a:prstTxWarp>
          </a:bodyPr>
          <a:lstStyle/>
          <a:p>
            <a:pPr lvl="1" algn="ctr">
              <a:defRPr/>
            </a:pPr>
            <a:r>
              <a:rPr lang="ru-RU" sz="20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Обеспечение оптимального использования ресурсов таможенных органов при осуществлении таможенного контроля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18" b="97193" l="783" r="97652">
                        <a14:foregroundMark x1="53425" y1="22807" x2="53425" y2="22807"/>
                        <a14:foregroundMark x1="55969" y1="26316" x2="55969" y2="26316"/>
                        <a14:foregroundMark x1="56164" y1="22807" x2="56164" y2="22807"/>
                        <a14:foregroundMark x1="45597" y1="23158" x2="45597" y2="23158"/>
                        <a14:foregroundMark x1="47162" y1="21754" x2="47162" y2="21754"/>
                        <a14:foregroundMark x1="48924" y1="21053" x2="48924" y2="21053"/>
                        <a14:foregroundMark x1="50881" y1="22105" x2="50881" y2="22105"/>
                        <a14:foregroundMark x1="43640" y1="26667" x2="43640" y2="26667"/>
                        <a14:foregroundMark x1="43836" y1="22807" x2="43836" y2="22807"/>
                        <a14:foregroundMark x1="59100" y1="35789" x2="59100" y2="3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35" y="5157192"/>
            <a:ext cx="7585533" cy="1700808"/>
          </a:xfrm>
          <a:prstGeom prst="rect">
            <a:avLst/>
          </a:prstGeom>
          <a:ln>
            <a:noFill/>
          </a:ln>
          <a:extLst/>
        </p:spPr>
      </p:pic>
      <p:sp>
        <p:nvSpPr>
          <p:cNvPr id="26" name="Скругленный прямоугольник 25"/>
          <p:cNvSpPr/>
          <p:nvPr/>
        </p:nvSpPr>
        <p:spPr bwMode="auto">
          <a:xfrm>
            <a:off x="649557" y="4359566"/>
            <a:ext cx="3525851" cy="1013677"/>
          </a:xfrm>
          <a:prstGeom prst="roundRect">
            <a:avLst>
              <a:gd name="adj" fmla="val 14146"/>
            </a:avLst>
          </a:prstGeom>
          <a:gradFill rotWithShape="1">
            <a:gsLst>
              <a:gs pos="24000">
                <a:srgbClr val="C7F391"/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558FF"/>
            </a:solidFill>
            <a:prstDash val="solid"/>
            <a:headEnd type="none" w="med" len="med"/>
            <a:tailEnd type="none" w="med" len="med"/>
          </a:ln>
          <a:effectLst>
            <a:glow rad="50800">
              <a:srgbClr val="000099">
                <a:alpha val="8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71981" tIns="0" rIns="71981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200" b="1" kern="0" dirty="0">
                <a:solidFill>
                  <a:srgbClr val="002060"/>
                </a:solidFill>
                <a:cs typeface="Times New Roman" panose="02020603050405020304" pitchFamily="18" charset="0"/>
              </a:rPr>
              <a:t>Цели таможенного контроля</a:t>
            </a:r>
            <a:endParaRPr lang="ru-RU" sz="2200" b="1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5009700" y="4323566"/>
            <a:ext cx="3361564" cy="1085685"/>
          </a:xfrm>
          <a:prstGeom prst="roundRect">
            <a:avLst/>
          </a:prstGeom>
          <a:gradFill rotWithShape="1">
            <a:gsLst>
              <a:gs pos="24000">
                <a:srgbClr val="C7F391"/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558FF"/>
            </a:solidFill>
            <a:prstDash val="solid"/>
            <a:headEnd type="none" w="med" len="med"/>
            <a:tailEnd type="none" w="med" len="med"/>
          </a:ln>
          <a:effectLst>
            <a:glow rad="50800">
              <a:srgbClr val="000099">
                <a:alpha val="8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71981" tIns="0" rIns="71981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200" b="1" kern="0" dirty="0">
                <a:solidFill>
                  <a:srgbClr val="002060"/>
                </a:solidFill>
                <a:cs typeface="Times New Roman" panose="02020603050405020304" pitchFamily="18" charset="0"/>
              </a:rPr>
              <a:t>Интересы законопослушных участников ВЭД</a:t>
            </a:r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8712796" y="76966"/>
            <a:ext cx="332643" cy="360362"/>
          </a:xfrm>
          <a:prstGeom prst="ellipse">
            <a:avLst/>
          </a:prstGeom>
          <a:solidFill>
            <a:srgbClr val="ADCAAD">
              <a:lumMod val="60000"/>
              <a:lumOff val="4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1417" tIns="45709" rIns="91417" bIns="45709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393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1279190" y="5"/>
            <a:ext cx="7461030" cy="76328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92" tIns="46899" rIns="93792" bIns="46899" anchor="ctr"/>
          <a:lstStyle/>
          <a:p>
            <a:pPr algn="ctr"/>
            <a:r>
              <a:rPr lang="ru-RU" sz="2400" b="1" dirty="0">
                <a:cs typeface="Arial" charset="0"/>
              </a:rPr>
              <a:t>Процесс управления рисками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99436" y="1483581"/>
            <a:ext cx="1664027" cy="4770919"/>
          </a:xfrm>
          <a:prstGeom prst="roundRect">
            <a:avLst>
              <a:gd name="adj" fmla="val 14146"/>
            </a:avLst>
          </a:prstGeom>
          <a:solidFill>
            <a:srgbClr val="C3E7A3"/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17" tIns="45709" rIns="91417" bIns="45709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>
                <a:solidFill>
                  <a:srgbClr val="000099"/>
                </a:solidFill>
              </a:rPr>
              <a:t>Исходные данные процесса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2422198" y="1153159"/>
            <a:ext cx="4300248" cy="5191546"/>
          </a:xfrm>
          <a:prstGeom prst="roundRect">
            <a:avLst>
              <a:gd name="adj" fmla="val 5279"/>
            </a:avLst>
          </a:prstGeom>
          <a:solidFill>
            <a:srgbClr val="C3E7A3"/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17" tIns="45709" rIns="91417" bIns="45709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575041" y="1271017"/>
            <a:ext cx="3986685" cy="828000"/>
          </a:xfrm>
          <a:prstGeom prst="roundRect">
            <a:avLst>
              <a:gd name="adj" fmla="val 14146"/>
            </a:avLst>
          </a:prstGeom>
          <a:gradFill>
            <a:gsLst>
              <a:gs pos="0">
                <a:srgbClr val="AFE4FF"/>
              </a:gs>
              <a:gs pos="50000">
                <a:srgbClr val="C9EDFF"/>
              </a:gs>
              <a:gs pos="100000">
                <a:srgbClr val="EAEFFA"/>
              </a:gs>
            </a:gsLst>
            <a:lin ang="16200000" scaled="0"/>
          </a:gra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17" tIns="45709" rIns="91417" bIns="45709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Сбор и обработка информации об объектах таможенного контроля, о совершенных таможенных операциях и результатах таможенного контроля, проведенного как до, так и после выпуска товаров 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295018" y="2471885"/>
            <a:ext cx="1472831" cy="854703"/>
          </a:xfrm>
          <a:prstGeom prst="roundRect">
            <a:avLst>
              <a:gd name="adj" fmla="val 14146"/>
            </a:avLst>
          </a:prstGeom>
          <a:gradFill>
            <a:gsLst>
              <a:gs pos="0">
                <a:srgbClr val="AFE4FF"/>
              </a:gs>
              <a:gs pos="50000">
                <a:srgbClr val="C9EDFF"/>
              </a:gs>
              <a:gs pos="100000">
                <a:srgbClr val="EAEFFA"/>
              </a:gs>
            </a:gsLst>
            <a:lin ang="16200000" scaled="0"/>
          </a:gra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17" tIns="45709" rIns="91417" bIns="45709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Положения законодательства и правовых актов ФТС России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295018" y="3447491"/>
            <a:ext cx="1472831" cy="668828"/>
          </a:xfrm>
          <a:prstGeom prst="roundRect">
            <a:avLst>
              <a:gd name="adj" fmla="val 14146"/>
            </a:avLst>
          </a:prstGeom>
          <a:gradFill>
            <a:gsLst>
              <a:gs pos="0">
                <a:srgbClr val="AFE4FF"/>
              </a:gs>
              <a:gs pos="50000">
                <a:srgbClr val="C9EDFF"/>
              </a:gs>
              <a:gs pos="100000">
                <a:srgbClr val="EAEFFA"/>
              </a:gs>
            </a:gsLst>
            <a:lin ang="16200000" scaled="0"/>
          </a:gra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17" tIns="45709" rIns="91417" bIns="45709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Сведения в таможенных и иных документах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295018" y="4255612"/>
            <a:ext cx="1472831" cy="854703"/>
          </a:xfrm>
          <a:prstGeom prst="roundRect">
            <a:avLst>
              <a:gd name="adj" fmla="val 14146"/>
            </a:avLst>
          </a:prstGeom>
          <a:gradFill>
            <a:gsLst>
              <a:gs pos="0">
                <a:srgbClr val="AFE4FF"/>
              </a:gs>
              <a:gs pos="50000">
                <a:srgbClr val="C9EDFF"/>
              </a:gs>
              <a:gs pos="100000">
                <a:srgbClr val="EAEFFA"/>
              </a:gs>
            </a:gsLst>
            <a:lin ang="16200000" scaled="0"/>
          </a:gra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17" tIns="45709" rIns="91417" bIns="45709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Результаты совершения таможенных операций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295018" y="5249621"/>
            <a:ext cx="1472831" cy="822000"/>
          </a:xfrm>
          <a:prstGeom prst="roundRect">
            <a:avLst>
              <a:gd name="adj" fmla="val 14146"/>
            </a:avLst>
          </a:prstGeom>
          <a:gradFill>
            <a:gsLst>
              <a:gs pos="0">
                <a:srgbClr val="AFE4FF"/>
              </a:gs>
              <a:gs pos="50000">
                <a:srgbClr val="C9EDFF"/>
              </a:gs>
              <a:gs pos="100000">
                <a:srgbClr val="EAEFFA"/>
              </a:gs>
            </a:gsLst>
            <a:lin ang="16200000" scaled="0"/>
          </a:gra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17" tIns="45709" rIns="91417" bIns="45709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Иные документы </a:t>
            </a:r>
            <a:b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сведения, в том числе в составе ЕАИС и т.д.</a:t>
            </a:r>
          </a:p>
        </p:txBody>
      </p:sp>
      <p:cxnSp>
        <p:nvCxnSpPr>
          <p:cNvPr id="24" name="Прямая со стрелкой 23"/>
          <p:cNvCxnSpPr/>
          <p:nvPr/>
        </p:nvCxnSpPr>
        <p:spPr bwMode="auto">
          <a:xfrm flipV="1">
            <a:off x="1792012" y="1620976"/>
            <a:ext cx="716472" cy="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>
            <a:glow rad="139700">
              <a:srgbClr val="FFFFFF">
                <a:alpha val="88000"/>
              </a:srgbClr>
            </a:glow>
          </a:effectLst>
        </p:spPr>
      </p:cxnSp>
      <p:sp>
        <p:nvSpPr>
          <p:cNvPr id="27" name="Развернутая стрелка 26"/>
          <p:cNvSpPr/>
          <p:nvPr/>
        </p:nvSpPr>
        <p:spPr bwMode="auto">
          <a:xfrm rot="16200000">
            <a:off x="93801" y="3674731"/>
            <a:ext cx="4437280" cy="447943"/>
          </a:xfrm>
          <a:prstGeom prst="uturnArrow">
            <a:avLst>
              <a:gd name="adj1" fmla="val 29348"/>
              <a:gd name="adj2" fmla="val 25000"/>
              <a:gd name="adj3" fmla="val 35145"/>
              <a:gd name="adj4" fmla="val 66304"/>
              <a:gd name="adj5" fmla="val 1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7" tIns="45709" rIns="91417" bIns="45709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2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2565184" y="2291850"/>
            <a:ext cx="3986685" cy="360000"/>
          </a:xfrm>
          <a:prstGeom prst="roundRect">
            <a:avLst>
              <a:gd name="adj" fmla="val 14146"/>
            </a:avLst>
          </a:prstGeom>
          <a:gradFill>
            <a:gsLst>
              <a:gs pos="0">
                <a:srgbClr val="AFE4FF"/>
              </a:gs>
              <a:gs pos="50000">
                <a:srgbClr val="C9EDFF"/>
              </a:gs>
              <a:gs pos="100000">
                <a:srgbClr val="EAEFFA"/>
              </a:gs>
            </a:gsLst>
            <a:lin ang="16200000" scaled="0"/>
          </a:gra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17" tIns="45709" rIns="91417" bIns="45709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Оценка рисков</a:t>
            </a: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2565183" y="2852941"/>
            <a:ext cx="3986685" cy="360000"/>
          </a:xfrm>
          <a:prstGeom prst="roundRect">
            <a:avLst>
              <a:gd name="adj" fmla="val 14146"/>
            </a:avLst>
          </a:prstGeom>
          <a:gradFill>
            <a:gsLst>
              <a:gs pos="0">
                <a:srgbClr val="AFE4FF"/>
              </a:gs>
              <a:gs pos="50000">
                <a:srgbClr val="C9EDFF"/>
              </a:gs>
              <a:gs pos="100000">
                <a:srgbClr val="EAEFFA"/>
              </a:gs>
            </a:gsLst>
            <a:lin ang="16200000" scaled="0"/>
          </a:gra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17" tIns="45709" rIns="91417" bIns="45709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Описание индикаторов риска</a:t>
            </a: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2565181" y="4653136"/>
            <a:ext cx="3986685" cy="396000"/>
          </a:xfrm>
          <a:prstGeom prst="roundRect">
            <a:avLst>
              <a:gd name="adj" fmla="val 14146"/>
            </a:avLst>
          </a:prstGeom>
          <a:gradFill>
            <a:gsLst>
              <a:gs pos="0">
                <a:srgbClr val="AFE4FF"/>
              </a:gs>
              <a:gs pos="50000">
                <a:srgbClr val="C9EDFF"/>
              </a:gs>
              <a:gs pos="100000">
                <a:srgbClr val="EAEFFA"/>
              </a:gs>
            </a:gsLst>
            <a:lin ang="16200000" scaled="0"/>
          </a:gra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17" tIns="45709" rIns="91417" bIns="45709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Выбор объектов таможенного контроля</a:t>
            </a: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2555454" y="5229199"/>
            <a:ext cx="3986685" cy="342000"/>
          </a:xfrm>
          <a:prstGeom prst="roundRect">
            <a:avLst>
              <a:gd name="adj" fmla="val 14146"/>
            </a:avLst>
          </a:prstGeom>
          <a:gradFill>
            <a:gsLst>
              <a:gs pos="0">
                <a:srgbClr val="AFE4FF"/>
              </a:gs>
              <a:gs pos="50000">
                <a:srgbClr val="C9EDFF"/>
              </a:gs>
              <a:gs pos="100000">
                <a:srgbClr val="EAEFFA"/>
              </a:gs>
            </a:gsLst>
            <a:lin ang="16200000" scaled="0"/>
          </a:gra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17" tIns="45709" rIns="91417" bIns="45709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Применение мер по минимизации рисков</a:t>
            </a: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2567645" y="5760425"/>
            <a:ext cx="3986685" cy="468000"/>
          </a:xfrm>
          <a:prstGeom prst="roundRect">
            <a:avLst>
              <a:gd name="adj" fmla="val 14146"/>
            </a:avLst>
          </a:prstGeom>
          <a:gradFill>
            <a:gsLst>
              <a:gs pos="0">
                <a:srgbClr val="AFE4FF"/>
              </a:gs>
              <a:gs pos="50000">
                <a:srgbClr val="C9EDFF"/>
              </a:gs>
              <a:gs pos="100000">
                <a:srgbClr val="EAEFFA"/>
              </a:gs>
            </a:gsLst>
            <a:lin ang="16200000" scaled="0"/>
          </a:gra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17" tIns="45709" rIns="91417" bIns="45709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Анализ и контроль результатов применения мер по минимизации рисков</a:t>
            </a:r>
          </a:p>
        </p:txBody>
      </p:sp>
      <p:sp>
        <p:nvSpPr>
          <p:cNvPr id="36" name="Стрелка вниз 35"/>
          <p:cNvSpPr/>
          <p:nvPr/>
        </p:nvSpPr>
        <p:spPr bwMode="auto">
          <a:xfrm>
            <a:off x="4513737" y="2136800"/>
            <a:ext cx="89559" cy="108000"/>
          </a:xfrm>
          <a:prstGeom prst="downArrow">
            <a:avLst/>
          </a:prstGeom>
          <a:solidFill>
            <a:srgbClr val="00355C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vert="horz" wrap="square" lIns="91417" tIns="45709" rIns="91417" bIns="45709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2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7" name="Стрелка вниз 36"/>
          <p:cNvSpPr/>
          <p:nvPr/>
        </p:nvSpPr>
        <p:spPr bwMode="auto">
          <a:xfrm>
            <a:off x="4513737" y="2680999"/>
            <a:ext cx="89559" cy="108000"/>
          </a:xfrm>
          <a:prstGeom prst="downArrow">
            <a:avLst/>
          </a:prstGeom>
          <a:solidFill>
            <a:srgbClr val="00355C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vert="horz" wrap="square" lIns="91417" tIns="45709" rIns="91417" bIns="45709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2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0" name="Стрелка вниз 39"/>
          <p:cNvSpPr/>
          <p:nvPr/>
        </p:nvSpPr>
        <p:spPr bwMode="auto">
          <a:xfrm>
            <a:off x="4513727" y="5067455"/>
            <a:ext cx="89559" cy="108000"/>
          </a:xfrm>
          <a:prstGeom prst="downArrow">
            <a:avLst/>
          </a:prstGeom>
          <a:solidFill>
            <a:srgbClr val="00355C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vert="horz" wrap="square" lIns="91417" tIns="45709" rIns="91417" bIns="45709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2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 bwMode="auto">
          <a:xfrm>
            <a:off x="2563597" y="4066304"/>
            <a:ext cx="3986685" cy="396000"/>
          </a:xfrm>
          <a:prstGeom prst="roundRect">
            <a:avLst>
              <a:gd name="adj" fmla="val 14146"/>
            </a:avLst>
          </a:prstGeom>
          <a:gradFill>
            <a:gsLst>
              <a:gs pos="0">
                <a:srgbClr val="AFE4FF"/>
              </a:gs>
              <a:gs pos="50000">
                <a:srgbClr val="C9EDFF"/>
              </a:gs>
              <a:gs pos="100000">
                <a:srgbClr val="EAEFFA"/>
              </a:gs>
            </a:gsLst>
            <a:lin ang="16200000" scaled="0"/>
          </a:gra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17" tIns="45709" rIns="91417" bIns="45709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Разработка и утверждение профилей рисков</a:t>
            </a:r>
          </a:p>
        </p:txBody>
      </p:sp>
      <p:sp>
        <p:nvSpPr>
          <p:cNvPr id="39" name="Стрелка вниз 38"/>
          <p:cNvSpPr/>
          <p:nvPr/>
        </p:nvSpPr>
        <p:spPr bwMode="auto">
          <a:xfrm>
            <a:off x="4515404" y="4495720"/>
            <a:ext cx="89559" cy="108000"/>
          </a:xfrm>
          <a:prstGeom prst="downArrow">
            <a:avLst/>
          </a:prstGeom>
          <a:solidFill>
            <a:srgbClr val="00355C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vert="horz" wrap="square" lIns="91417" tIns="45709" rIns="91417" bIns="45709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2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8712796" y="76966"/>
            <a:ext cx="332643" cy="36036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7" tIns="45709" rIns="91417" bIns="45709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b="1" dirty="0" smtClean="0">
                <a:latin typeface="Times New Roman" pitchFamily="18" charset="0"/>
              </a:rPr>
              <a:t>3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26" name="Развернутая стрелка 25"/>
          <p:cNvSpPr/>
          <p:nvPr/>
        </p:nvSpPr>
        <p:spPr bwMode="auto">
          <a:xfrm rot="10800000">
            <a:off x="4447054" y="6254500"/>
            <a:ext cx="3731902" cy="548640"/>
          </a:xfrm>
          <a:prstGeom prst="uturnArrow">
            <a:avLst>
              <a:gd name="adj1" fmla="val 29348"/>
              <a:gd name="adj2" fmla="val 25000"/>
              <a:gd name="adj3" fmla="val 35145"/>
              <a:gd name="adj4" fmla="val 66304"/>
              <a:gd name="adj5" fmla="val 1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7" tIns="45709" rIns="91417" bIns="45709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2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 bwMode="auto">
          <a:xfrm>
            <a:off x="7211444" y="1479713"/>
            <a:ext cx="1683524" cy="4774787"/>
          </a:xfrm>
          <a:prstGeom prst="roundRect">
            <a:avLst>
              <a:gd name="adj" fmla="val 6747"/>
            </a:avLst>
          </a:prstGeom>
          <a:solidFill>
            <a:srgbClr val="C3E7A3"/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5993" tIns="45709" rIns="35993" bIns="45709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>
                <a:solidFill>
                  <a:srgbClr val="000099"/>
                </a:solidFill>
              </a:rPr>
              <a:t>Результат процесса</a:t>
            </a:r>
          </a:p>
          <a:p>
            <a:pPr algn="ctr"/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Соблюдение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требований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законодательства</a:t>
            </a:r>
          </a:p>
          <a:p>
            <a:pPr algn="ctr">
              <a:lnSpc>
                <a:spcPct val="150000"/>
              </a:lnSpc>
            </a:pP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 bwMode="auto">
          <a:xfrm>
            <a:off x="6722456" y="3060574"/>
            <a:ext cx="488999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>
            <a:glow rad="139700">
              <a:srgbClr val="FFFFFF">
                <a:alpha val="88000"/>
              </a:srgbClr>
            </a:glow>
          </a:effectLst>
        </p:spPr>
      </p:cxnSp>
      <p:sp>
        <p:nvSpPr>
          <p:cNvPr id="30" name="Скругленный прямоугольник 29"/>
          <p:cNvSpPr/>
          <p:nvPr/>
        </p:nvSpPr>
        <p:spPr bwMode="auto">
          <a:xfrm>
            <a:off x="2563598" y="3415324"/>
            <a:ext cx="3986685" cy="468000"/>
          </a:xfrm>
          <a:prstGeom prst="roundRect">
            <a:avLst>
              <a:gd name="adj" fmla="val 14146"/>
            </a:avLst>
          </a:prstGeom>
          <a:gradFill>
            <a:gsLst>
              <a:gs pos="0">
                <a:srgbClr val="AFE4FF"/>
              </a:gs>
              <a:gs pos="50000">
                <a:srgbClr val="C9EDFF"/>
              </a:gs>
              <a:gs pos="100000">
                <a:srgbClr val="EAEFFA"/>
              </a:gs>
            </a:gsLst>
            <a:lin ang="16200000" scaled="0"/>
          </a:gra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17" tIns="45709" rIns="91417" bIns="45709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Определение мер по минимизации рисков и порядка их применения</a:t>
            </a:r>
          </a:p>
        </p:txBody>
      </p:sp>
      <p:sp>
        <p:nvSpPr>
          <p:cNvPr id="38" name="Стрелка вниз 37"/>
          <p:cNvSpPr/>
          <p:nvPr/>
        </p:nvSpPr>
        <p:spPr bwMode="auto">
          <a:xfrm>
            <a:off x="4515404" y="3249496"/>
            <a:ext cx="89559" cy="108000"/>
          </a:xfrm>
          <a:prstGeom prst="downArrow">
            <a:avLst/>
          </a:prstGeom>
          <a:solidFill>
            <a:srgbClr val="00355C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vert="horz" wrap="square" lIns="91417" tIns="45709" rIns="91417" bIns="45709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2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7" name="Стрелка вниз 46"/>
          <p:cNvSpPr/>
          <p:nvPr/>
        </p:nvSpPr>
        <p:spPr bwMode="auto">
          <a:xfrm>
            <a:off x="4514619" y="3901665"/>
            <a:ext cx="89559" cy="108000"/>
          </a:xfrm>
          <a:prstGeom prst="downArrow">
            <a:avLst/>
          </a:prstGeom>
          <a:solidFill>
            <a:srgbClr val="00355C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vert="horz" wrap="square" lIns="91417" tIns="45709" rIns="91417" bIns="45709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2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2" name="Стрелка вниз 61"/>
          <p:cNvSpPr/>
          <p:nvPr/>
        </p:nvSpPr>
        <p:spPr bwMode="auto">
          <a:xfrm>
            <a:off x="4513737" y="5606621"/>
            <a:ext cx="89559" cy="108000"/>
          </a:xfrm>
          <a:prstGeom prst="downArrow">
            <a:avLst/>
          </a:prstGeom>
          <a:solidFill>
            <a:srgbClr val="00355C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vert="horz" wrap="square" lIns="91417" tIns="45709" rIns="91417" bIns="45709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2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41" name="Группа 8"/>
          <p:cNvGrpSpPr/>
          <p:nvPr/>
        </p:nvGrpSpPr>
        <p:grpSpPr>
          <a:xfrm>
            <a:off x="-7477" y="-46922"/>
            <a:ext cx="9151480" cy="918847"/>
            <a:chOff x="-3797" y="777346"/>
            <a:chExt cx="9909797" cy="1087172"/>
          </a:xfrm>
        </p:grpSpPr>
        <p:grpSp>
          <p:nvGrpSpPr>
            <p:cNvPr id="42" name="Группа 9"/>
            <p:cNvGrpSpPr/>
            <p:nvPr/>
          </p:nvGrpSpPr>
          <p:grpSpPr>
            <a:xfrm>
              <a:off x="25871" y="777346"/>
              <a:ext cx="1363611" cy="935369"/>
              <a:chOff x="2786032" y="-328249"/>
              <a:chExt cx="4212000" cy="2835301"/>
            </a:xfrm>
            <a:effectLst>
              <a:outerShdw blurRad="152400" dist="38100" dir="5400000" algn="t" rotWithShape="0">
                <a:prstClr val="black">
                  <a:alpha val="60000"/>
                </a:prstClr>
              </a:outerShdw>
            </a:effectLst>
          </p:grpSpPr>
          <p:pic>
            <p:nvPicPr>
              <p:cNvPr id="45" name="Рисунок 44"/>
              <p:cNvPicPr>
                <a:picLocks noChangeAspect="1"/>
              </p:cNvPicPr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 flipH="1">
                <a:off x="2786032" y="319826"/>
                <a:ext cx="4212000" cy="2045043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4" cstate="print">
                <a:extLst/>
              </a:blip>
              <a:stretch>
                <a:fillRect/>
              </a:stretch>
            </p:blipFill>
            <p:spPr>
              <a:xfrm>
                <a:off x="3499778" y="-328249"/>
                <a:ext cx="2784506" cy="2835301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3" name="Line 7"/>
            <p:cNvSpPr>
              <a:spLocks noChangeShapeType="1"/>
            </p:cNvSpPr>
            <p:nvPr/>
          </p:nvSpPr>
          <p:spPr bwMode="auto">
            <a:xfrm>
              <a:off x="3351" y="1864518"/>
              <a:ext cx="9900352" cy="0"/>
            </a:xfrm>
            <a:prstGeom prst="line">
              <a:avLst/>
            </a:prstGeom>
            <a:noFill/>
            <a:ln w="88900" cap="flat">
              <a:solidFill>
                <a:srgbClr val="FFFFFF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>
              <a:bevelT h="82550"/>
            </a:sp3d>
          </p:spPr>
          <p:txBody>
            <a:bodyPr/>
            <a:lstStyle/>
            <a:p>
              <a:pPr algn="ctr">
                <a:defRPr/>
              </a:pPr>
              <a:endParaRPr lang="ru-RU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Line 8"/>
            <p:cNvSpPr>
              <a:spLocks noChangeShapeType="1"/>
            </p:cNvSpPr>
            <p:nvPr/>
          </p:nvSpPr>
          <p:spPr bwMode="auto">
            <a:xfrm>
              <a:off x="-3797" y="1762353"/>
              <a:ext cx="9909797" cy="0"/>
            </a:xfrm>
            <a:prstGeom prst="line">
              <a:avLst/>
            </a:prstGeom>
            <a:noFill/>
            <a:ln w="88900" cap="flat">
              <a:solidFill>
                <a:srgbClr val="339966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>
              <a:bevelT h="82550"/>
            </a:sp3d>
          </p:spPr>
          <p:txBody>
            <a:bodyPr/>
            <a:lstStyle/>
            <a:p>
              <a:pPr algn="ctr">
                <a:defRPr/>
              </a:pPr>
              <a:endParaRPr lang="ru-RU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818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1279190" y="5"/>
            <a:ext cx="7461030" cy="76328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92" tIns="46899" rIns="93792" bIns="46899" anchor="ctr"/>
          <a:lstStyle>
            <a:defPPr>
              <a:defRPr lang="ru-RU"/>
            </a:defPPr>
            <a:lvl1pPr algn="ctr">
              <a:defRPr sz="2200">
                <a:solidFill>
                  <a:srgbClr val="003300"/>
                </a:solidFill>
                <a:latin typeface="Times New Roman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</a:rPr>
              <a:t>Профиль риска – базовый элемент СУР</a:t>
            </a:r>
          </a:p>
        </p:txBody>
      </p:sp>
      <p:sp>
        <p:nvSpPr>
          <p:cNvPr id="10" name="computr1"/>
          <p:cNvSpPr>
            <a:spLocks noEditPoints="1" noChangeArrowheads="1"/>
          </p:cNvSpPr>
          <p:nvPr/>
        </p:nvSpPr>
        <p:spPr bwMode="auto">
          <a:xfrm>
            <a:off x="3242530" y="4773620"/>
            <a:ext cx="728662" cy="730250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808000"/>
              </a:solidFill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179407" y="2936910"/>
            <a:ext cx="2657597" cy="647701"/>
          </a:xfrm>
          <a:prstGeom prst="roundRect">
            <a:avLst>
              <a:gd name="adj" fmla="val 16667"/>
            </a:avLst>
          </a:prstGeom>
          <a:solidFill>
            <a:srgbClr val="C3E7A3"/>
          </a:solidFill>
          <a:ln w="28575">
            <a:solidFill>
              <a:schemeClr val="bg1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09" rIns="0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3797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Регион действия</a:t>
            </a:r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425455" y="3792507"/>
            <a:ext cx="1985047" cy="1263695"/>
            <a:chOff x="576" y="1008"/>
            <a:chExt cx="4608" cy="2911"/>
          </a:xfrm>
        </p:grpSpPr>
        <p:graphicFrame>
          <p:nvGraphicFramePr>
            <p:cNvPr id="17" name="Object 15"/>
            <p:cNvGraphicFramePr>
              <a:graphicFrameLocks noChangeAspect="1"/>
            </p:cNvGraphicFramePr>
            <p:nvPr/>
          </p:nvGraphicFramePr>
          <p:xfrm>
            <a:off x="576" y="1008"/>
            <a:ext cx="4608" cy="29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r:id="rId4" imgW="5546667" imgH="3505504" progId="">
                    <p:embed/>
                  </p:oleObj>
                </mc:Choice>
                <mc:Fallback>
                  <p:oleObj r:id="rId4" imgW="5546667" imgH="350550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1008"/>
                          <a:ext cx="4608" cy="29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BBE0E3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1338" y="2523"/>
              <a:ext cx="48" cy="48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808000"/>
                </a:solidFill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1338" y="2160"/>
              <a:ext cx="48" cy="48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808000"/>
                </a:solidFill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1156" y="2886"/>
              <a:ext cx="48" cy="48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808000"/>
                </a:solidFill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1610" y="2614"/>
              <a:ext cx="48" cy="48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808000"/>
                </a:solidFill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4512" y="3072"/>
              <a:ext cx="48" cy="48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808000"/>
                </a:solidFill>
              </a:endParaRPr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2925" y="2976"/>
              <a:ext cx="48" cy="48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808000"/>
                </a:solidFill>
              </a:endParaRPr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auto">
            <a:xfrm>
              <a:off x="2064" y="2795"/>
              <a:ext cx="48" cy="48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808000"/>
                </a:solidFill>
              </a:endParaRPr>
            </a:p>
          </p:txBody>
        </p:sp>
      </p:grpSp>
      <p:sp>
        <p:nvSpPr>
          <p:cNvPr id="27" name="AutoShape 31"/>
          <p:cNvSpPr>
            <a:spLocks noChangeArrowheads="1"/>
          </p:cNvSpPr>
          <p:nvPr/>
        </p:nvSpPr>
        <p:spPr bwMode="auto">
          <a:xfrm>
            <a:off x="6443663" y="2936910"/>
            <a:ext cx="2520950" cy="647701"/>
          </a:xfrm>
          <a:prstGeom prst="roundRect">
            <a:avLst>
              <a:gd name="adj" fmla="val 16667"/>
            </a:avLst>
          </a:prstGeom>
          <a:solidFill>
            <a:srgbClr val="C3E7A3"/>
          </a:solidFill>
          <a:ln w="28575">
            <a:solidFill>
              <a:schemeClr val="bg1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09" rIns="0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3797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Особенности</a:t>
            </a:r>
          </a:p>
          <a:p>
            <a:pPr algn="ctr" defTabSz="93797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применения</a:t>
            </a:r>
            <a:endParaRPr lang="ru-RU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8" name="Picture 35" descr="j020558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100" y="3760799"/>
            <a:ext cx="984250" cy="90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Documents"/>
          <p:cNvSpPr>
            <a:spLocks noEditPoints="1" noChangeArrowheads="1"/>
          </p:cNvSpPr>
          <p:nvPr/>
        </p:nvSpPr>
        <p:spPr bwMode="auto">
          <a:xfrm>
            <a:off x="3313980" y="5724525"/>
            <a:ext cx="561975" cy="801688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17" tIns="45709" rIns="91417" bIns="4570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808000"/>
              </a:solidFill>
            </a:endParaRPr>
          </a:p>
        </p:txBody>
      </p:sp>
      <p:pic>
        <p:nvPicPr>
          <p:cNvPr id="30" name="Picture 37" descr="j029323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453" y="4989555"/>
            <a:ext cx="700087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3" descr="desk_calendar_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90" y="1267619"/>
            <a:ext cx="1416795" cy="1296988"/>
          </a:xfrm>
          <a:prstGeom prst="rect">
            <a:avLst/>
          </a:prstGeom>
          <a:noFill/>
          <a:ln w="25400">
            <a:solidFill>
              <a:schemeClr val="bg1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Скругленный прямоугольник 31"/>
          <p:cNvSpPr/>
          <p:nvPr/>
        </p:nvSpPr>
        <p:spPr bwMode="auto">
          <a:xfrm>
            <a:off x="248527" y="5070199"/>
            <a:ext cx="2412633" cy="327592"/>
          </a:xfrm>
          <a:prstGeom prst="roundRect">
            <a:avLst>
              <a:gd name="adj" fmla="val 14146"/>
            </a:avLst>
          </a:prstGeom>
          <a:solidFill>
            <a:srgbClr val="C3E7A3"/>
          </a:solidFill>
          <a:ln w="28575">
            <a:solidFill>
              <a:schemeClr val="bg1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09" rIns="0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3797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Общероссийские</a:t>
            </a: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248527" y="5596144"/>
            <a:ext cx="2412633" cy="327592"/>
          </a:xfrm>
          <a:prstGeom prst="roundRect">
            <a:avLst>
              <a:gd name="adj" fmla="val 14146"/>
            </a:avLst>
          </a:prstGeom>
          <a:solidFill>
            <a:srgbClr val="C3E7A3"/>
          </a:solidFill>
          <a:ln w="28575">
            <a:solidFill>
              <a:schemeClr val="bg1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09" rIns="0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3797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Региональные</a:t>
            </a: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248527" y="6122088"/>
            <a:ext cx="2412633" cy="327592"/>
          </a:xfrm>
          <a:prstGeom prst="roundRect">
            <a:avLst>
              <a:gd name="adj" fmla="val 14146"/>
            </a:avLst>
          </a:prstGeom>
          <a:solidFill>
            <a:srgbClr val="C3E7A3"/>
          </a:solidFill>
          <a:ln w="28575">
            <a:solidFill>
              <a:schemeClr val="bg1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09" rIns="0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3797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Зональные</a:t>
            </a: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3971200" y="4109244"/>
            <a:ext cx="2112972" cy="327592"/>
          </a:xfrm>
          <a:prstGeom prst="roundRect">
            <a:avLst>
              <a:gd name="adj" fmla="val 14146"/>
            </a:avLst>
          </a:prstGeom>
          <a:solidFill>
            <a:srgbClr val="C3E7A3"/>
          </a:solidFill>
          <a:ln w="28575">
            <a:solidFill>
              <a:schemeClr val="bg1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09" rIns="0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3797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Автоматические</a:t>
            </a: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3971200" y="5044792"/>
            <a:ext cx="2112972" cy="327592"/>
          </a:xfrm>
          <a:prstGeom prst="roundRect">
            <a:avLst>
              <a:gd name="adj" fmla="val 14146"/>
            </a:avLst>
          </a:prstGeom>
          <a:solidFill>
            <a:srgbClr val="C3E7A3"/>
          </a:solidFill>
          <a:ln w="28575">
            <a:solidFill>
              <a:schemeClr val="bg1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09" rIns="0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3797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Автоматизированные</a:t>
            </a: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3971200" y="5986690"/>
            <a:ext cx="2112972" cy="327592"/>
          </a:xfrm>
          <a:prstGeom prst="roundRect">
            <a:avLst>
              <a:gd name="adj" fmla="val 14146"/>
            </a:avLst>
          </a:prstGeom>
          <a:solidFill>
            <a:srgbClr val="C3E7A3"/>
          </a:solidFill>
          <a:ln w="28575">
            <a:solidFill>
              <a:schemeClr val="bg1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09" rIns="0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3797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Неформализованные</a:t>
            </a: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4954600" y="1208899"/>
            <a:ext cx="3443812" cy="1355708"/>
          </a:xfrm>
          <a:prstGeom prst="roundRect">
            <a:avLst>
              <a:gd name="adj" fmla="val 14146"/>
            </a:avLst>
          </a:prstGeom>
          <a:solidFill>
            <a:srgbClr val="C3E7A3"/>
          </a:solidFill>
          <a:ln w="28575">
            <a:solidFill>
              <a:schemeClr val="bg1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71981" tIns="45709" rIns="0" bIns="45709" numCol="1" rtlCol="0" anchor="ctr" anchorCtr="0" compatLnSpc="1">
            <a:prstTxWarp prst="textNoShape">
              <a:avLst/>
            </a:prstTxWarp>
          </a:bodyPr>
          <a:lstStyle/>
          <a:p>
            <a:pPr marL="285678" indent="-285678" defTabSz="937973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Краткосрочные (до 1 мес.)</a:t>
            </a:r>
          </a:p>
          <a:p>
            <a:pPr marL="285678" indent="-285678" defTabSz="937973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Среднесрочные (от 1 до 3 мес.)</a:t>
            </a:r>
          </a:p>
          <a:p>
            <a:pPr marL="285678" indent="-285678" defTabSz="937973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Долгосрочные (от 3 до 12 месяцев)</a:t>
            </a:r>
          </a:p>
          <a:p>
            <a:pPr marL="285678" indent="-285678" defTabSz="937973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Постоянные (без срока)</a:t>
            </a:r>
          </a:p>
        </p:txBody>
      </p:sp>
      <p:sp>
        <p:nvSpPr>
          <p:cNvPr id="39" name="AutoShape 30"/>
          <p:cNvSpPr>
            <a:spLocks noChangeArrowheads="1"/>
          </p:cNvSpPr>
          <p:nvPr/>
        </p:nvSpPr>
        <p:spPr bwMode="auto">
          <a:xfrm>
            <a:off x="3242539" y="2936910"/>
            <a:ext cx="2911475" cy="647701"/>
          </a:xfrm>
          <a:prstGeom prst="roundRect">
            <a:avLst>
              <a:gd name="adj" fmla="val 16667"/>
            </a:avLst>
          </a:prstGeom>
          <a:solidFill>
            <a:srgbClr val="C3E7A3"/>
          </a:solidFill>
          <a:ln w="28575">
            <a:solidFill>
              <a:schemeClr val="bg1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09" rIns="0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3797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Способ выявления</a:t>
            </a:r>
            <a:endParaRPr lang="ru-RU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6443676" y="5268547"/>
            <a:ext cx="2412633" cy="327592"/>
          </a:xfrm>
          <a:prstGeom prst="roundRect">
            <a:avLst>
              <a:gd name="adj" fmla="val 14146"/>
            </a:avLst>
          </a:prstGeom>
          <a:solidFill>
            <a:srgbClr val="C3E7A3"/>
          </a:solidFill>
          <a:ln w="28575">
            <a:solidFill>
              <a:schemeClr val="bg1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09" rIns="0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3797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Идентифицирующие</a:t>
            </a: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6464554" y="4806335"/>
            <a:ext cx="2412633" cy="327592"/>
          </a:xfrm>
          <a:prstGeom prst="roundRect">
            <a:avLst>
              <a:gd name="adj" fmla="val 14146"/>
            </a:avLst>
          </a:prstGeom>
          <a:solidFill>
            <a:srgbClr val="C3E7A3"/>
          </a:solidFill>
          <a:ln w="28575">
            <a:solidFill>
              <a:schemeClr val="bg1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09" rIns="0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3797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Целевые</a:t>
            </a: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6443676" y="5724530"/>
            <a:ext cx="2412633" cy="327592"/>
          </a:xfrm>
          <a:prstGeom prst="roundRect">
            <a:avLst>
              <a:gd name="adj" fmla="val 14146"/>
            </a:avLst>
          </a:prstGeom>
          <a:solidFill>
            <a:srgbClr val="C3E7A3"/>
          </a:solidFill>
          <a:ln w="28575">
            <a:solidFill>
              <a:schemeClr val="bg1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09" rIns="0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3797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Обязательные</a:t>
            </a:r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6443676" y="6198621"/>
            <a:ext cx="2412633" cy="327592"/>
          </a:xfrm>
          <a:prstGeom prst="roundRect">
            <a:avLst>
              <a:gd name="adj" fmla="val 14146"/>
            </a:avLst>
          </a:prstGeom>
          <a:solidFill>
            <a:srgbClr val="C3E7A3"/>
          </a:solidFill>
          <a:ln w="28575">
            <a:solidFill>
              <a:schemeClr val="bg1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09" rIns="0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3797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Зависимые</a:t>
            </a:r>
          </a:p>
        </p:txBody>
      </p:sp>
      <p:pic>
        <p:nvPicPr>
          <p:cNvPr id="44" name="Picture 54" descr="in01101_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277" y="3996345"/>
            <a:ext cx="487930" cy="78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AutoShape 13"/>
          <p:cNvSpPr>
            <a:spLocks noChangeArrowheads="1"/>
          </p:cNvSpPr>
          <p:nvPr/>
        </p:nvSpPr>
        <p:spPr bwMode="auto">
          <a:xfrm>
            <a:off x="179407" y="1592266"/>
            <a:ext cx="2657597" cy="647701"/>
          </a:xfrm>
          <a:prstGeom prst="roundRect">
            <a:avLst>
              <a:gd name="adj" fmla="val 16667"/>
            </a:avLst>
          </a:prstGeom>
          <a:solidFill>
            <a:srgbClr val="C3E7A3"/>
          </a:solidFill>
          <a:ln w="28575">
            <a:solidFill>
              <a:schemeClr val="bg1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09" rIns="0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3797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Срок применения</a:t>
            </a:r>
          </a:p>
        </p:txBody>
      </p:sp>
      <p:sp>
        <p:nvSpPr>
          <p:cNvPr id="46" name="Стрелка вправо 45"/>
          <p:cNvSpPr/>
          <p:nvPr/>
        </p:nvSpPr>
        <p:spPr bwMode="auto">
          <a:xfrm>
            <a:off x="2836987" y="1771661"/>
            <a:ext cx="253146" cy="31432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7" tIns="45709" rIns="91417" bIns="45709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8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Стрелка вправо 46"/>
          <p:cNvSpPr/>
          <p:nvPr/>
        </p:nvSpPr>
        <p:spPr bwMode="auto">
          <a:xfrm rot="5400000">
            <a:off x="1300256" y="3576651"/>
            <a:ext cx="274241" cy="29014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7" tIns="45709" rIns="91417" bIns="45709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8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Стрелка вправо 47"/>
          <p:cNvSpPr/>
          <p:nvPr/>
        </p:nvSpPr>
        <p:spPr bwMode="auto">
          <a:xfrm rot="5400000">
            <a:off x="4553932" y="3576651"/>
            <a:ext cx="274241" cy="29014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7" tIns="45709" rIns="91417" bIns="45709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8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Стрелка вправо 48"/>
          <p:cNvSpPr/>
          <p:nvPr/>
        </p:nvSpPr>
        <p:spPr bwMode="auto">
          <a:xfrm rot="5400000">
            <a:off x="7601139" y="3576651"/>
            <a:ext cx="274241" cy="29014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7" tIns="45709" rIns="91417" bIns="45709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8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1" name="Группа 8"/>
          <p:cNvGrpSpPr/>
          <p:nvPr/>
        </p:nvGrpSpPr>
        <p:grpSpPr>
          <a:xfrm>
            <a:off x="-7477" y="-46922"/>
            <a:ext cx="9151480" cy="918847"/>
            <a:chOff x="-3797" y="777346"/>
            <a:chExt cx="9909797" cy="1087172"/>
          </a:xfrm>
        </p:grpSpPr>
        <p:grpSp>
          <p:nvGrpSpPr>
            <p:cNvPr id="52" name="Группа 9"/>
            <p:cNvGrpSpPr/>
            <p:nvPr/>
          </p:nvGrpSpPr>
          <p:grpSpPr>
            <a:xfrm>
              <a:off x="25871" y="777346"/>
              <a:ext cx="1363611" cy="935369"/>
              <a:chOff x="2786032" y="-328249"/>
              <a:chExt cx="4212000" cy="2835301"/>
            </a:xfrm>
            <a:effectLst>
              <a:outerShdw blurRad="152400" dist="38100" dir="5400000" algn="t" rotWithShape="0">
                <a:prstClr val="black">
                  <a:alpha val="60000"/>
                </a:prstClr>
              </a:outerShdw>
            </a:effectLst>
          </p:grpSpPr>
          <p:pic>
            <p:nvPicPr>
              <p:cNvPr id="55" name="Рисунок 54"/>
              <p:cNvPicPr>
                <a:picLocks noChangeAspect="1"/>
              </p:cNvPicPr>
              <p:nvPr/>
            </p:nvPicPr>
            <p:blipFill>
              <a:blip r:embed="rId10" cstate="print">
                <a:extLst/>
              </a:blip>
              <a:stretch>
                <a:fillRect/>
              </a:stretch>
            </p:blipFill>
            <p:spPr>
              <a:xfrm flipH="1">
                <a:off x="2786032" y="319826"/>
                <a:ext cx="4212000" cy="2045043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11" cstate="print">
                <a:extLst/>
              </a:blip>
              <a:stretch>
                <a:fillRect/>
              </a:stretch>
            </p:blipFill>
            <p:spPr>
              <a:xfrm>
                <a:off x="3499778" y="-328249"/>
                <a:ext cx="2784506" cy="2835301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53" name="Line 7"/>
            <p:cNvSpPr>
              <a:spLocks noChangeShapeType="1"/>
            </p:cNvSpPr>
            <p:nvPr/>
          </p:nvSpPr>
          <p:spPr bwMode="auto">
            <a:xfrm>
              <a:off x="3351" y="1864518"/>
              <a:ext cx="9900352" cy="0"/>
            </a:xfrm>
            <a:prstGeom prst="line">
              <a:avLst/>
            </a:prstGeom>
            <a:noFill/>
            <a:ln w="88900" cap="flat">
              <a:solidFill>
                <a:srgbClr val="FFFFFF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>
              <a:bevelT h="82550"/>
            </a:sp3d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200" b="1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4" name="Line 8"/>
            <p:cNvSpPr>
              <a:spLocks noChangeShapeType="1"/>
            </p:cNvSpPr>
            <p:nvPr/>
          </p:nvSpPr>
          <p:spPr bwMode="auto">
            <a:xfrm>
              <a:off x="-3797" y="1762353"/>
              <a:ext cx="9909797" cy="0"/>
            </a:xfrm>
            <a:prstGeom prst="line">
              <a:avLst/>
            </a:prstGeom>
            <a:noFill/>
            <a:ln w="88900" cap="flat">
              <a:solidFill>
                <a:srgbClr val="339966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>
              <a:bevelT h="82550"/>
            </a:sp3d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200" b="1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8712796" y="76966"/>
            <a:ext cx="332643" cy="36036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7" tIns="45709" rIns="91417" bIns="45709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00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257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1278906" y="4475"/>
            <a:ext cx="7448321" cy="7436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92" tIns="46899" rIns="93792" bIns="4689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Динамика показателей эффективности применения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системы управления рисками при таможенном декларировании</a:t>
            </a: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3619057313"/>
              </p:ext>
            </p:extLst>
          </p:nvPr>
        </p:nvGraphicFramePr>
        <p:xfrm>
          <a:off x="106956" y="1068339"/>
          <a:ext cx="8927090" cy="268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913143793"/>
              </p:ext>
            </p:extLst>
          </p:nvPr>
        </p:nvGraphicFramePr>
        <p:xfrm>
          <a:off x="104718" y="3948271"/>
          <a:ext cx="8927090" cy="268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2" name="Группа 8"/>
          <p:cNvGrpSpPr/>
          <p:nvPr/>
        </p:nvGrpSpPr>
        <p:grpSpPr>
          <a:xfrm>
            <a:off x="-7477" y="-46922"/>
            <a:ext cx="9151480" cy="918847"/>
            <a:chOff x="-3797" y="777346"/>
            <a:chExt cx="9909797" cy="1087172"/>
          </a:xfrm>
        </p:grpSpPr>
        <p:grpSp>
          <p:nvGrpSpPr>
            <p:cNvPr id="13" name="Группа 9"/>
            <p:cNvGrpSpPr/>
            <p:nvPr/>
          </p:nvGrpSpPr>
          <p:grpSpPr>
            <a:xfrm>
              <a:off x="25871" y="777346"/>
              <a:ext cx="1363611" cy="935369"/>
              <a:chOff x="2786032" y="-328249"/>
              <a:chExt cx="4212000" cy="2835301"/>
            </a:xfrm>
            <a:effectLst>
              <a:outerShdw blurRad="152400" dist="38100" dir="5400000" algn="t" rotWithShape="0">
                <a:prstClr val="black">
                  <a:alpha val="60000"/>
                </a:prstClr>
              </a:outerShdw>
            </a:effectLst>
          </p:grpSpPr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5" cstate="print">
                <a:extLst/>
              </a:blip>
              <a:stretch>
                <a:fillRect/>
              </a:stretch>
            </p:blipFill>
            <p:spPr>
              <a:xfrm flipH="1">
                <a:off x="2786032" y="319826"/>
                <a:ext cx="4212000" cy="2045043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6" name="Рисунок 25"/>
              <p:cNvPicPr>
                <a:picLocks noChangeAspect="1"/>
              </p:cNvPicPr>
              <p:nvPr/>
            </p:nvPicPr>
            <p:blipFill>
              <a:blip r:embed="rId6" cstate="print">
                <a:extLst/>
              </a:blip>
              <a:stretch>
                <a:fillRect/>
              </a:stretch>
            </p:blipFill>
            <p:spPr>
              <a:xfrm>
                <a:off x="3499778" y="-328249"/>
                <a:ext cx="2784506" cy="2835301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3351" y="1864518"/>
              <a:ext cx="9900352" cy="0"/>
            </a:xfrm>
            <a:prstGeom prst="line">
              <a:avLst/>
            </a:prstGeom>
            <a:noFill/>
            <a:ln w="88900" cap="flat">
              <a:solidFill>
                <a:srgbClr val="FFFFFF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>
              <a:bevelT h="82550"/>
            </a:sp3d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-3797" y="1762353"/>
              <a:ext cx="9909797" cy="0"/>
            </a:xfrm>
            <a:prstGeom prst="line">
              <a:avLst/>
            </a:prstGeom>
            <a:noFill/>
            <a:ln w="88900" cap="flat">
              <a:solidFill>
                <a:srgbClr val="339966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>
              <a:bevelT h="82550"/>
            </a:sp3d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8712796" y="76966"/>
            <a:ext cx="332643" cy="360362"/>
          </a:xfrm>
          <a:prstGeom prst="ellipse">
            <a:avLst/>
          </a:prstGeom>
          <a:solidFill>
            <a:srgbClr val="ADCAAD">
              <a:lumMod val="60000"/>
              <a:lumOff val="4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1417" tIns="45709" rIns="91417" bIns="45709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229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2"/>
          <p:cNvGrpSpPr/>
          <p:nvPr/>
        </p:nvGrpSpPr>
        <p:grpSpPr>
          <a:xfrm>
            <a:off x="109614" y="1005833"/>
            <a:ext cx="4465066" cy="5578639"/>
            <a:chOff x="633847" y="1486964"/>
            <a:chExt cx="8926724" cy="88934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4" name="Скругленный прямоугольник 13"/>
            <p:cNvSpPr/>
            <p:nvPr/>
          </p:nvSpPr>
          <p:spPr bwMode="auto">
            <a:xfrm>
              <a:off x="633847" y="1486964"/>
              <a:ext cx="8926724" cy="889348"/>
            </a:xfrm>
            <a:prstGeom prst="roundRect">
              <a:avLst>
                <a:gd name="adj" fmla="val 14146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just"/>
              <a:endParaRPr lang="ru-RU" sz="1700" dirty="0">
                <a:solidFill>
                  <a:schemeClr val="tx1"/>
                </a:solidFill>
              </a:endParaRPr>
            </a:p>
            <a:p>
              <a:pPr algn="just"/>
              <a:endParaRPr lang="ru-RU" sz="1700" dirty="0">
                <a:solidFill>
                  <a:schemeClr val="tx1"/>
                </a:solidFill>
              </a:endParaRPr>
            </a:p>
            <a:p>
              <a:pPr algn="just">
                <a:lnSpc>
                  <a:spcPct val="120000"/>
                </a:lnSpc>
              </a:pPr>
              <a:r>
                <a:rPr lang="ru-RU" sz="1900" b="1" dirty="0">
                  <a:solidFill>
                    <a:schemeClr val="tx1"/>
                  </a:solidFill>
                </a:rPr>
                <a:t>Применяется для определения категории уровня риска лиц, осуществляющих:</a:t>
              </a:r>
            </a:p>
            <a:p>
              <a:pPr marL="273022" indent="-273022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ru-RU" sz="1900" b="1" dirty="0">
                  <a:solidFill>
                    <a:schemeClr val="tx1"/>
                  </a:solidFill>
                </a:rPr>
                <a:t>производственную деятельность;</a:t>
              </a:r>
            </a:p>
            <a:p>
              <a:pPr marL="273022" indent="-273022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ru-RU" sz="1900" b="1" dirty="0">
                  <a:solidFill>
                    <a:schemeClr val="tx1"/>
                  </a:solidFill>
                </a:rPr>
                <a:t>промышленную сборку автотранспортных средств;</a:t>
              </a:r>
            </a:p>
            <a:p>
              <a:pPr marL="273022" indent="-273022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ru-RU" sz="1900" b="1" dirty="0">
                  <a:solidFill>
                    <a:schemeClr val="tx1"/>
                  </a:solidFill>
                </a:rPr>
                <a:t>импорт мясной продукции;</a:t>
              </a:r>
            </a:p>
            <a:p>
              <a:pPr marL="273022" indent="-273022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ru-RU" sz="1900" b="1" dirty="0">
                  <a:solidFill>
                    <a:schemeClr val="tx1"/>
                  </a:solidFill>
                </a:rPr>
                <a:t>импорт рыбной продукции;</a:t>
              </a:r>
            </a:p>
            <a:p>
              <a:pPr marL="273022" indent="-273022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ru-RU" sz="1900" b="1" dirty="0">
                  <a:solidFill>
                    <a:schemeClr val="tx1"/>
                  </a:solidFill>
                </a:rPr>
                <a:t>экспорт продукции собственного производства. 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 bwMode="auto">
            <a:xfrm>
              <a:off x="1270232" y="1515644"/>
              <a:ext cx="7633518" cy="84280"/>
            </a:xfrm>
            <a:prstGeom prst="roundRect">
              <a:avLst>
                <a:gd name="adj" fmla="val 14146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10800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411050" indent="-411050" algn="ctr" defTabSz="896422"/>
              <a:r>
                <a:rPr lang="ru-RU" sz="1900" dirty="0">
                  <a:solidFill>
                    <a:srgbClr val="034BED"/>
                  </a:solidFill>
                </a:rPr>
                <a:t>«Отраслевой» подход</a:t>
              </a:r>
            </a:p>
          </p:txBody>
        </p:sp>
      </p:grpSp>
      <p:grpSp>
        <p:nvGrpSpPr>
          <p:cNvPr id="4" name="Группа 16"/>
          <p:cNvGrpSpPr/>
          <p:nvPr/>
        </p:nvGrpSpPr>
        <p:grpSpPr>
          <a:xfrm>
            <a:off x="4659571" y="1005829"/>
            <a:ext cx="4272164" cy="5578638"/>
            <a:chOff x="1221707" y="1402042"/>
            <a:chExt cx="7867366" cy="1095240"/>
          </a:xfrm>
        </p:grpSpPr>
        <p:sp>
          <p:nvSpPr>
            <p:cNvPr id="18" name="Скругленный прямоугольник 17"/>
            <p:cNvSpPr/>
            <p:nvPr/>
          </p:nvSpPr>
          <p:spPr bwMode="auto">
            <a:xfrm>
              <a:off x="1221707" y="1402042"/>
              <a:ext cx="7867366" cy="1095240"/>
            </a:xfrm>
            <a:prstGeom prst="roundRect">
              <a:avLst>
                <a:gd name="adj" fmla="val 14146"/>
              </a:avLst>
            </a:prstGeom>
            <a:solidFill>
              <a:schemeClr val="accent5">
                <a:lumMod val="20000"/>
                <a:lumOff val="80000"/>
                <a:alpha val="51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50000"/>
                </a:lnSpc>
              </a:pPr>
              <a:r>
                <a:rPr lang="ru-RU" sz="1900" b="1" dirty="0">
                  <a:solidFill>
                    <a:srgbClr val="000000"/>
                  </a:solidFill>
                </a:rPr>
                <a:t>По результатам анализа деятельности всех организаций, осуществляющих импорт товаров, осуществляется распределение по уровням риска нарушения таможенного законодательства (низкий, средний, высокий).</a:t>
              </a:r>
              <a:endParaRPr lang="ru-RU" sz="1900" dirty="0">
                <a:solidFill>
                  <a:srgbClr val="034BED"/>
                </a:solidFill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 bwMode="auto">
            <a:xfrm>
              <a:off x="1697537" y="1430382"/>
              <a:ext cx="6883655" cy="83280"/>
            </a:xfrm>
            <a:prstGeom prst="roundRect">
              <a:avLst>
                <a:gd name="adj" fmla="val 14146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10800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411050" indent="-411050" algn="ctr" defTabSz="896422"/>
              <a:r>
                <a:rPr lang="ru-RU" sz="1900" dirty="0">
                  <a:solidFill>
                    <a:srgbClr val="034BED"/>
                  </a:solidFill>
                </a:rPr>
                <a:t>«Автоматизированный» подход</a:t>
              </a:r>
            </a:p>
          </p:txBody>
        </p:sp>
      </p:grpSp>
      <p:grpSp>
        <p:nvGrpSpPr>
          <p:cNvPr id="36" name="Группа 8"/>
          <p:cNvGrpSpPr/>
          <p:nvPr/>
        </p:nvGrpSpPr>
        <p:grpSpPr>
          <a:xfrm>
            <a:off x="-7471" y="-46920"/>
            <a:ext cx="9151479" cy="918847"/>
            <a:chOff x="-3797" y="777346"/>
            <a:chExt cx="9909797" cy="1087172"/>
          </a:xfrm>
        </p:grpSpPr>
        <p:grpSp>
          <p:nvGrpSpPr>
            <p:cNvPr id="37" name="Группа 9"/>
            <p:cNvGrpSpPr/>
            <p:nvPr/>
          </p:nvGrpSpPr>
          <p:grpSpPr>
            <a:xfrm>
              <a:off x="25871" y="777346"/>
              <a:ext cx="1363611" cy="935369"/>
              <a:chOff x="2786032" y="-328249"/>
              <a:chExt cx="4212000" cy="2835301"/>
            </a:xfrm>
            <a:effectLst>
              <a:outerShdw blurRad="152400" dist="38100" dir="5400000" algn="t" rotWithShape="0">
                <a:prstClr val="black">
                  <a:alpha val="60000"/>
                </a:prstClr>
              </a:outerShdw>
            </a:effectLst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 flipH="1">
                <a:off x="2786032" y="319826"/>
                <a:ext cx="4212000" cy="2045043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extLst/>
              </a:blip>
              <a:stretch>
                <a:fillRect/>
              </a:stretch>
            </p:blipFill>
            <p:spPr>
              <a:xfrm>
                <a:off x="3499778" y="-328249"/>
                <a:ext cx="2784506" cy="2835301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38" name="Line 7"/>
            <p:cNvSpPr>
              <a:spLocks noChangeShapeType="1"/>
            </p:cNvSpPr>
            <p:nvPr/>
          </p:nvSpPr>
          <p:spPr bwMode="auto">
            <a:xfrm>
              <a:off x="3351" y="1864518"/>
              <a:ext cx="9900352" cy="0"/>
            </a:xfrm>
            <a:prstGeom prst="line">
              <a:avLst/>
            </a:prstGeom>
            <a:noFill/>
            <a:ln w="88900" cap="flat">
              <a:solidFill>
                <a:srgbClr val="FFFFFF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>
              <a:bevelT h="82550"/>
            </a:sp3d>
          </p:spPr>
          <p:txBody>
            <a:bodyPr/>
            <a:lstStyle/>
            <a:p>
              <a:pPr algn="ctr">
                <a:defRPr/>
              </a:pPr>
              <a:endParaRPr lang="ru-RU"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auto">
            <a:xfrm>
              <a:off x="-3797" y="1762353"/>
              <a:ext cx="9909797" cy="0"/>
            </a:xfrm>
            <a:prstGeom prst="line">
              <a:avLst/>
            </a:prstGeom>
            <a:noFill/>
            <a:ln w="88900" cap="flat">
              <a:solidFill>
                <a:srgbClr val="339966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>
              <a:bevelT h="82550"/>
            </a:sp3d>
          </p:spPr>
          <p:txBody>
            <a:bodyPr/>
            <a:lstStyle/>
            <a:p>
              <a:pPr algn="ctr">
                <a:defRPr/>
              </a:pPr>
              <a:endParaRPr lang="ru-RU"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8726666" y="110989"/>
            <a:ext cx="338944" cy="35197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367" tIns="43685" rIns="87367" bIns="4368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b="1" dirty="0"/>
              <a:t>6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1146752" y="99746"/>
            <a:ext cx="7719969" cy="685835"/>
          </a:xfrm>
          <a:prstGeom prst="rect">
            <a:avLst/>
          </a:prstGeom>
          <a:noFill/>
          <a:ln/>
          <a:extLst/>
        </p:spPr>
        <p:txBody>
          <a:bodyPr lIns="89633" tIns="44817" rIns="89633" bIns="44817" anchor="ctr"/>
          <a:lstStyle>
            <a:lvl1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indent="-411029">
              <a:lnSpc>
                <a:spcPct val="80000"/>
              </a:lnSpc>
              <a:defRPr/>
            </a:pPr>
            <a:r>
              <a:rPr lang="ru-RU" b="1" dirty="0">
                <a:solidFill>
                  <a:schemeClr val="tx1"/>
                </a:solidFill>
                <a:cs typeface="Arial" pitchFamily="34" charset="0"/>
              </a:rPr>
              <a:t>Субъектно-ориентированная модель </a:t>
            </a:r>
            <a:br>
              <a:rPr lang="ru-RU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b="1" dirty="0">
                <a:solidFill>
                  <a:schemeClr val="tx1"/>
                </a:solidFill>
                <a:cs typeface="Arial" pitchFamily="34" charset="0"/>
              </a:rPr>
              <a:t>системы управления рисками </a:t>
            </a:r>
          </a:p>
        </p:txBody>
      </p:sp>
    </p:spTree>
    <p:extLst>
      <p:ext uri="{BB962C8B-B14F-4D97-AF65-F5344CB8AC3E}">
        <p14:creationId xmlns:p14="http://schemas.microsoft.com/office/powerpoint/2010/main" val="64156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76564" y="-30754"/>
            <a:ext cx="8167485" cy="769063"/>
          </a:xfrm>
          <a:prstGeom prst="rect">
            <a:avLst/>
          </a:prstGeom>
          <a:noFill/>
          <a:ln/>
          <a:extLst/>
        </p:spPr>
        <p:txBody>
          <a:bodyPr lIns="89515" tIns="44761" rIns="89515" bIns="44761" anchor="ctr"/>
          <a:lstStyle>
            <a:lvl1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indent="-410483">
              <a:defRPr/>
            </a:pPr>
            <a:r>
              <a:rPr lang="ru-RU" sz="22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Порядок формирования сектора импортеров с низким уровнем риска с использованием «отраслевого подхода»</a:t>
            </a: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2542" y="1594848"/>
            <a:ext cx="1307928" cy="365107"/>
          </a:xfrm>
          <a:prstGeom prst="rect">
            <a:avLst/>
          </a:prstGeom>
          <a:noFill/>
        </p:spPr>
        <p:txBody>
          <a:bodyPr wrap="none" lIns="87252" tIns="43628" rIns="87252" bIns="43628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Обращение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607338" y="3556923"/>
            <a:ext cx="3046441" cy="6994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7252" tIns="43628" rIns="87252" bIns="43628" numCol="1" rtlCol="0" anchor="t" anchorCtr="0" compatLnSpc="1">
            <a:prstTxWarp prst="textNoShape">
              <a:avLst/>
            </a:prstTxWarp>
          </a:bodyPr>
          <a:lstStyle/>
          <a:p>
            <a:pPr algn="ctr" defTabSz="872514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на соответствие критериям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1174" y="3101709"/>
            <a:ext cx="1541775" cy="365107"/>
          </a:xfrm>
          <a:prstGeom prst="rect">
            <a:avLst/>
          </a:prstGeom>
          <a:noFill/>
        </p:spPr>
        <p:txBody>
          <a:bodyPr wrap="none" lIns="87252" tIns="43628" rIns="87252" bIns="43628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Рассмотрение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4" name="Соединительная линия уступом 13"/>
          <p:cNvCxnSpPr/>
          <p:nvPr/>
        </p:nvCxnSpPr>
        <p:spPr bwMode="auto">
          <a:xfrm flipH="1" flipV="1">
            <a:off x="3202118" y="1180062"/>
            <a:ext cx="308270" cy="3077449"/>
          </a:xfrm>
          <a:prstGeom prst="bentConnector3">
            <a:avLst>
              <a:gd name="adj1" fmla="val -333894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Прямая со стрелкой 14"/>
          <p:cNvCxnSpPr/>
          <p:nvPr/>
        </p:nvCxnSpPr>
        <p:spPr bwMode="auto">
          <a:xfrm>
            <a:off x="2066621" y="1437783"/>
            <a:ext cx="1602" cy="6461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Прямая со стрелкой 15"/>
          <p:cNvCxnSpPr/>
          <p:nvPr/>
        </p:nvCxnSpPr>
        <p:spPr bwMode="auto">
          <a:xfrm>
            <a:off x="2087101" y="3016153"/>
            <a:ext cx="1602" cy="53507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 rot="16200000">
            <a:off x="3028534" y="2547485"/>
            <a:ext cx="2152304" cy="361742"/>
          </a:xfrm>
          <a:prstGeom prst="rect">
            <a:avLst/>
          </a:prstGeom>
          <a:noFill/>
        </p:spPr>
        <p:txBody>
          <a:bodyPr wrap="none" lIns="87252" tIns="43628" rIns="87252" bIns="43628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запрос  документов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74437" y="4366550"/>
            <a:ext cx="1511574" cy="365107"/>
          </a:xfrm>
          <a:prstGeom prst="rect">
            <a:avLst/>
          </a:prstGeom>
          <a:noFill/>
        </p:spPr>
        <p:txBody>
          <a:bodyPr wrap="none" lIns="87252" tIns="43628" rIns="87252" bIns="43628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оответствие</a:t>
            </a:r>
          </a:p>
        </p:txBody>
      </p:sp>
      <p:cxnSp>
        <p:nvCxnSpPr>
          <p:cNvPr id="27" name="Прямая со стрелкой 26"/>
          <p:cNvCxnSpPr/>
          <p:nvPr/>
        </p:nvCxnSpPr>
        <p:spPr bwMode="auto">
          <a:xfrm flipH="1">
            <a:off x="2098937" y="4256360"/>
            <a:ext cx="866" cy="5600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Прямоугольник 33"/>
          <p:cNvSpPr/>
          <p:nvPr/>
        </p:nvSpPr>
        <p:spPr bwMode="auto">
          <a:xfrm>
            <a:off x="6173558" y="3049143"/>
            <a:ext cx="2839200" cy="7962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7252" tIns="43628" rIns="87252" bIns="43628" numCol="1" rtlCol="0" anchor="t" anchorCtr="0" compatLnSpc="1">
            <a:prstTxWarp prst="textNoShape">
              <a:avLst/>
            </a:prstTxWarp>
          </a:bodyPr>
          <a:lstStyle/>
          <a:p>
            <a:pPr algn="ctr" defTabSz="872514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Автоматизированные системы таможенного оформления и таможенного контроля</a:t>
            </a:r>
          </a:p>
        </p:txBody>
      </p:sp>
      <p:cxnSp>
        <p:nvCxnSpPr>
          <p:cNvPr id="36" name="Shape 35"/>
          <p:cNvCxnSpPr>
            <a:endCxn id="34" idx="0"/>
          </p:cNvCxnSpPr>
          <p:nvPr/>
        </p:nvCxnSpPr>
        <p:spPr bwMode="auto">
          <a:xfrm flipV="1">
            <a:off x="4730309" y="3049176"/>
            <a:ext cx="2862885" cy="2968693"/>
          </a:xfrm>
          <a:prstGeom prst="bentConnector4">
            <a:avLst>
              <a:gd name="adj1" fmla="val 25207"/>
              <a:gd name="adj2" fmla="val 107521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1" name="Picture 21" descr="news_2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228" y="882493"/>
            <a:ext cx="933427" cy="108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 bwMode="auto">
          <a:xfrm>
            <a:off x="1279842" y="1071212"/>
            <a:ext cx="1904396" cy="3748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7252" tIns="43628" rIns="87252" bIns="43628" numCol="1" rtlCol="0" anchor="t" anchorCtr="0" compatLnSpc="1">
            <a:prstTxWarp prst="textNoShape">
              <a:avLst/>
            </a:prstTxWarp>
          </a:bodyPr>
          <a:lstStyle/>
          <a:p>
            <a:pPr algn="ctr" defTabSz="872514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Импортер</a:t>
            </a:r>
            <a:endParaRPr lang="ru-RU" sz="17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Блок-схема: документ 23"/>
          <p:cNvSpPr/>
          <p:nvPr/>
        </p:nvSpPr>
        <p:spPr bwMode="auto">
          <a:xfrm>
            <a:off x="901005" y="2073282"/>
            <a:ext cx="2559671" cy="102069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7252" tIns="43628" rIns="87252" bIns="43628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Федеральная таможенная служба</a:t>
            </a:r>
          </a:p>
        </p:txBody>
      </p:sp>
      <p:sp>
        <p:nvSpPr>
          <p:cNvPr id="26" name="Блок-схема: несколько документов 25"/>
          <p:cNvSpPr/>
          <p:nvPr/>
        </p:nvSpPr>
        <p:spPr bwMode="auto">
          <a:xfrm>
            <a:off x="163852" y="5624924"/>
            <a:ext cx="4597169" cy="1105305"/>
          </a:xfrm>
          <a:prstGeom prst="flowChartMultidocumen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7252" tIns="43628" rIns="87252" bIns="4362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списка импортеров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низким уровнем риска</a:t>
            </a:r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184298" y="3887846"/>
          <a:ext cx="1075062" cy="1034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Visio" r:id="rId4" imgW="1288710" imgH="1393166" progId="">
                  <p:embed/>
                </p:oleObj>
              </mc:Choice>
              <mc:Fallback>
                <p:oleObj name="Visio" r:id="rId4" imgW="1288710" imgH="13931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298" y="3887846"/>
                        <a:ext cx="1075062" cy="1034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Горизонтальный свиток 40"/>
          <p:cNvSpPr/>
          <p:nvPr/>
        </p:nvSpPr>
        <p:spPr bwMode="auto">
          <a:xfrm>
            <a:off x="607338" y="4720703"/>
            <a:ext cx="3046441" cy="680462"/>
          </a:xfrm>
          <a:prstGeom prst="horizontalScroll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7252" tIns="43628" rIns="87252" bIns="43628" numCol="1" rtlCol="0" anchor="t" anchorCtr="0" compatLnSpc="1">
            <a:prstTxWarp prst="textNoShape">
              <a:avLst/>
            </a:prstTxWarp>
          </a:bodyPr>
          <a:lstStyle/>
          <a:p>
            <a:pPr algn="ctr" defTabSz="872514" fontAlgn="base">
              <a:spcBef>
                <a:spcPct val="0"/>
              </a:spcBef>
              <a:spcAft>
                <a:spcPct val="0"/>
              </a:spcAft>
            </a:pP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Распоряжение Федеральной таможенной службы</a:t>
            </a:r>
          </a:p>
        </p:txBody>
      </p:sp>
      <p:cxnSp>
        <p:nvCxnSpPr>
          <p:cNvPr id="48" name="Прямая со стрелкой 47"/>
          <p:cNvCxnSpPr/>
          <p:nvPr/>
        </p:nvCxnSpPr>
        <p:spPr bwMode="auto">
          <a:xfrm>
            <a:off x="2098979" y="5326740"/>
            <a:ext cx="1" cy="28707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1" name="Группа 30"/>
          <p:cNvGrpSpPr/>
          <p:nvPr/>
        </p:nvGrpSpPr>
        <p:grpSpPr>
          <a:xfrm>
            <a:off x="-7478" y="-18985"/>
            <a:ext cx="9149358" cy="918847"/>
            <a:chOff x="-3797" y="777346"/>
            <a:chExt cx="9909797" cy="1087172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25871" y="777346"/>
              <a:ext cx="1363611" cy="935369"/>
              <a:chOff x="2786032" y="-328249"/>
              <a:chExt cx="4212000" cy="2835301"/>
            </a:xfrm>
            <a:effectLst>
              <a:outerShdw blurRad="152400" dist="38100" dir="5400000" algn="t" rotWithShape="0">
                <a:prstClr val="black">
                  <a:alpha val="60000"/>
                </a:prstClr>
              </a:outerShdw>
            </a:effectLst>
          </p:grpSpPr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6" cstate="print">
                <a:extLst/>
              </a:blip>
              <a:stretch>
                <a:fillRect/>
              </a:stretch>
            </p:blipFill>
            <p:spPr>
              <a:xfrm flipH="1">
                <a:off x="2786032" y="319826"/>
                <a:ext cx="4212000" cy="2045043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7" cstate="print">
                <a:extLst/>
              </a:blip>
              <a:stretch>
                <a:fillRect/>
              </a:stretch>
            </p:blipFill>
            <p:spPr>
              <a:xfrm>
                <a:off x="3499778" y="-328249"/>
                <a:ext cx="2784506" cy="2835301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33" name="Line 7"/>
            <p:cNvSpPr>
              <a:spLocks noChangeShapeType="1"/>
            </p:cNvSpPr>
            <p:nvPr/>
          </p:nvSpPr>
          <p:spPr bwMode="auto">
            <a:xfrm>
              <a:off x="3351" y="1864518"/>
              <a:ext cx="9900352" cy="0"/>
            </a:xfrm>
            <a:prstGeom prst="line">
              <a:avLst/>
            </a:prstGeom>
            <a:noFill/>
            <a:ln w="88900" cap="flat">
              <a:solidFill>
                <a:srgbClr val="FFFFFF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>
              <a:bevelT h="82550"/>
            </a:sp3d>
          </p:spPr>
          <p:txBody>
            <a:bodyPr/>
            <a:lstStyle/>
            <a:p>
              <a:pPr algn="ctr">
                <a:defRPr/>
              </a:pPr>
              <a:endPara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Line 8"/>
            <p:cNvSpPr>
              <a:spLocks noChangeShapeType="1"/>
            </p:cNvSpPr>
            <p:nvPr/>
          </p:nvSpPr>
          <p:spPr bwMode="auto">
            <a:xfrm>
              <a:off x="-3797" y="1762353"/>
              <a:ext cx="9909797" cy="0"/>
            </a:xfrm>
            <a:prstGeom prst="line">
              <a:avLst/>
            </a:prstGeom>
            <a:noFill/>
            <a:ln w="88900" cap="flat">
              <a:solidFill>
                <a:srgbClr val="339966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>
              <a:bevelT h="82550"/>
            </a:sp3d>
          </p:spPr>
          <p:txBody>
            <a:bodyPr/>
            <a:lstStyle/>
            <a:p>
              <a:pPr algn="ctr">
                <a:defRPr/>
              </a:pPr>
              <a:endPara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8712796" y="76966"/>
            <a:ext cx="332643" cy="360362"/>
          </a:xfrm>
          <a:prstGeom prst="ellipse">
            <a:avLst/>
          </a:prstGeom>
          <a:solidFill>
            <a:srgbClr val="ADCAAD">
              <a:lumMod val="60000"/>
              <a:lumOff val="4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1417" tIns="45709" rIns="91417" bIns="45709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000000"/>
                </a:solidFill>
              </a:rPr>
              <a:t>7</a:t>
            </a:r>
            <a:endParaRPr lang="ru-RU" alt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0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615177" y="-4652"/>
            <a:ext cx="8222732" cy="995442"/>
          </a:xfrm>
          <a:prstGeom prst="rect">
            <a:avLst/>
          </a:prstGeom>
          <a:noFill/>
          <a:ln/>
          <a:extLst/>
        </p:spPr>
        <p:txBody>
          <a:bodyPr lIns="93802" tIns="46903" rIns="93802" bIns="46903"/>
          <a:lstStyle/>
          <a:p>
            <a:pPr marL="430147" indent="-430147" algn="ctr" defTabSz="938069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339933">
                  <a:lumMod val="50000"/>
                </a:srgbClr>
              </a:solidFill>
            </a:endParaRPr>
          </a:p>
          <a:p>
            <a:pPr marL="430147" indent="-430147" algn="ctr" defTabSz="938069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339933">
                    <a:lumMod val="50000"/>
                  </a:srgbClr>
                </a:solidFill>
              </a:rPr>
              <a:t>            </a:t>
            </a:r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 flipV="1">
            <a:off x="35601" y="3096225"/>
            <a:ext cx="8989179" cy="16540"/>
          </a:xfrm>
          <a:prstGeom prst="line">
            <a:avLst/>
          </a:prstGeom>
          <a:noFill/>
          <a:ln w="88900" cap="flat">
            <a:solidFill>
              <a:srgbClr val="339966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dkEdge">
            <a:bevelT h="82550"/>
          </a:sp3d>
        </p:spPr>
        <p:txBody>
          <a:bodyPr lIns="91431" tIns="45716" rIns="91431" bIns="45716"/>
          <a:lstStyle/>
          <a:p>
            <a:pPr algn="ctr" defTabSz="873892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200" b="1" dirty="0">
              <a:solidFill>
                <a:srgbClr val="8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9" name="Text Box 48"/>
          <p:cNvSpPr txBox="1">
            <a:spLocks noChangeArrowheads="1"/>
          </p:cNvSpPr>
          <p:nvPr/>
        </p:nvSpPr>
        <p:spPr bwMode="auto">
          <a:xfrm>
            <a:off x="1258974" y="38101"/>
            <a:ext cx="7705641" cy="70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6" rIns="91431" bIns="45716">
            <a:spAutoFit/>
          </a:bodyPr>
          <a:lstStyle/>
          <a:p>
            <a:pPr algn="ctr" defTabSz="873892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Результаты </a:t>
            </a:r>
            <a:r>
              <a:rPr lang="ru-RU" sz="2000" b="1" dirty="0" smtClean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субъектно-ориентированной модели</a:t>
            </a:r>
            <a:endParaRPr lang="ru-RU" sz="20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 algn="ctr" defTabSz="873892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системы управления рисками в 2016 году</a:t>
            </a:r>
            <a:endParaRPr lang="ru-RU" sz="2000" b="1" dirty="0">
              <a:solidFill>
                <a:srgbClr val="808000"/>
              </a:solidFill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43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859106"/>
              </p:ext>
            </p:extLst>
          </p:nvPr>
        </p:nvGraphicFramePr>
        <p:xfrm>
          <a:off x="150301" y="3260272"/>
          <a:ext cx="8929345" cy="3135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826906" y="6379102"/>
            <a:ext cx="7705641" cy="29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6" rIns="91431" bIns="45716">
            <a:spAutoFit/>
          </a:bodyPr>
          <a:lstStyle/>
          <a:p>
            <a:pPr defTabSz="873892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* - при ввозе товаров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04183" y="1128298"/>
            <a:ext cx="5110104" cy="611010"/>
          </a:xfrm>
          <a:prstGeom prst="roundRect">
            <a:avLst>
              <a:gd name="adj" fmla="val 14146"/>
            </a:avLst>
          </a:prstGeom>
          <a:gradFill flip="none" rotWithShape="1">
            <a:gsLst>
              <a:gs pos="0">
                <a:srgbClr val="5DD5FF">
                  <a:tint val="66000"/>
                  <a:satMod val="160000"/>
                </a:srgbClr>
              </a:gs>
              <a:gs pos="50000">
                <a:srgbClr val="5DD5FF">
                  <a:tint val="44500"/>
                  <a:satMod val="160000"/>
                </a:srgbClr>
              </a:gs>
              <a:gs pos="100000">
                <a:srgbClr val="5DD5F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7384" tIns="43693" rIns="87384" bIns="43693" anchor="ctr"/>
          <a:lstStyle/>
          <a:p>
            <a:pPr algn="ctr" defTabSz="8738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Количество организаций,</a:t>
            </a:r>
          </a:p>
          <a:p>
            <a:pPr algn="ctr" defTabSz="8738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отнесенных к низкому уровню риска</a:t>
            </a:r>
            <a:endParaRPr lang="ru-RU" sz="1600" b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6084169" y="1128299"/>
            <a:ext cx="2847480" cy="611010"/>
          </a:xfrm>
          <a:prstGeom prst="roundRect">
            <a:avLst>
              <a:gd name="adj" fmla="val 13357"/>
            </a:avLst>
          </a:prstGeom>
          <a:gradFill flip="none" rotWithShape="1">
            <a:gsLst>
              <a:gs pos="0">
                <a:srgbClr val="5DD5FF">
                  <a:tint val="66000"/>
                  <a:satMod val="160000"/>
                </a:srgbClr>
              </a:gs>
              <a:gs pos="50000">
                <a:srgbClr val="5DD5FF">
                  <a:tint val="44500"/>
                  <a:satMod val="160000"/>
                </a:srgbClr>
              </a:gs>
              <a:gs pos="100000">
                <a:srgbClr val="5DD5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430169" indent="-430169" algn="ctr" defTabSz="93811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Times New Roman"/>
              </a:rPr>
              <a:t>~</a:t>
            </a:r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2</a:t>
            </a:r>
            <a:r>
              <a:rPr lang="ru-RU" sz="20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,8 тыс.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организаций</a:t>
            </a:r>
          </a:p>
        </p:txBody>
      </p:sp>
      <p:grpSp>
        <p:nvGrpSpPr>
          <p:cNvPr id="18" name="Группа 41"/>
          <p:cNvGrpSpPr>
            <a:grpSpLocks/>
          </p:cNvGrpSpPr>
          <p:nvPr/>
        </p:nvGrpSpPr>
        <p:grpSpPr bwMode="auto">
          <a:xfrm>
            <a:off x="465527" y="1861271"/>
            <a:ext cx="8466121" cy="524365"/>
            <a:chOff x="1320123" y="4749649"/>
            <a:chExt cx="7486820" cy="430919"/>
          </a:xfrm>
          <a:solidFill>
            <a:schemeClr val="bg1"/>
          </a:solidFill>
        </p:grpSpPr>
        <p:sp>
          <p:nvSpPr>
            <p:cNvPr id="20" name="Скругленный прямоугольник 19"/>
            <p:cNvSpPr/>
            <p:nvPr/>
          </p:nvSpPr>
          <p:spPr bwMode="auto">
            <a:xfrm>
              <a:off x="1320123" y="4782438"/>
              <a:ext cx="4280744" cy="398130"/>
            </a:xfrm>
            <a:prstGeom prst="roundRect">
              <a:avLst>
                <a:gd name="adj" fmla="val 14146"/>
              </a:avLst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08000" tIns="0" rIns="0" bIns="0" anchor="ctr"/>
            <a:lstStyle/>
            <a:p>
              <a:pPr algn="ctr" defTabSz="93811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dirty="0">
                  <a:solidFill>
                    <a:srgbClr val="000000"/>
                  </a:solidFill>
                  <a:latin typeface="+mj-lt"/>
                  <a:cs typeface="Calibri" panose="020F0502020204030204" pitchFamily="34" charset="0"/>
                </a:rPr>
                <a:t>Доля оформленных деклараций на товары (ДТ)*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 bwMode="auto">
            <a:xfrm>
              <a:off x="6288841" y="4749649"/>
              <a:ext cx="2518102" cy="430919"/>
            </a:xfrm>
            <a:prstGeom prst="roundRect">
              <a:avLst>
                <a:gd name="adj" fmla="val 13357"/>
              </a:avLst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defTabSz="93811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500" b="1" dirty="0">
                  <a:solidFill>
                    <a:srgbClr val="0070C0"/>
                  </a:solidFill>
                  <a:latin typeface="+mj-lt"/>
                  <a:cs typeface="Calibri" panose="020F0502020204030204" pitchFamily="34" charset="0"/>
                </a:rPr>
                <a:t>44%</a:t>
              </a:r>
              <a:r>
                <a:rPr lang="ru-RU" sz="1600" b="1" dirty="0">
                  <a:solidFill>
                    <a:srgbClr val="000000"/>
                  </a:solidFill>
                  <a:latin typeface="+mj-lt"/>
                  <a:cs typeface="Calibri" panose="020F0502020204030204" pitchFamily="34" charset="0"/>
                </a:rPr>
                <a:t> от общего </a:t>
              </a:r>
              <a:br>
                <a:rPr lang="ru-RU" sz="1600" b="1" dirty="0">
                  <a:solidFill>
                    <a:srgbClr val="000000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ru-RU" sz="1600" b="1" dirty="0">
                  <a:solidFill>
                    <a:srgbClr val="000000"/>
                  </a:solidFill>
                  <a:latin typeface="+mj-lt"/>
                  <a:cs typeface="Calibri" panose="020F0502020204030204" pitchFamily="34" charset="0"/>
                </a:rPr>
                <a:t>количества ДТ</a:t>
              </a:r>
            </a:p>
          </p:txBody>
        </p:sp>
      </p:grpSp>
      <p:sp>
        <p:nvSpPr>
          <p:cNvPr id="22" name="Скругленный прямоугольник 21"/>
          <p:cNvSpPr/>
          <p:nvPr/>
        </p:nvSpPr>
        <p:spPr bwMode="auto">
          <a:xfrm>
            <a:off x="464869" y="2474495"/>
            <a:ext cx="4840680" cy="532040"/>
          </a:xfrm>
          <a:prstGeom prst="roundRect">
            <a:avLst>
              <a:gd name="adj" fmla="val 14146"/>
            </a:avLst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988" tIns="0" rIns="0" bIns="0" anchor="ctr"/>
          <a:lstStyle/>
          <a:p>
            <a:pPr algn="ctr" defTabSz="93811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Доля подлежащих уплате таможенных платежей * </a:t>
            </a: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6084169" y="2474495"/>
            <a:ext cx="2847479" cy="532040"/>
          </a:xfrm>
          <a:prstGeom prst="roundRect">
            <a:avLst>
              <a:gd name="adj" fmla="val 13357"/>
            </a:avLst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3811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58%</a:t>
            </a:r>
            <a:r>
              <a:rPr lang="ru-RU" sz="1600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от общей суммы таможенных платежей</a:t>
            </a:r>
          </a:p>
        </p:txBody>
      </p:sp>
      <p:sp>
        <p:nvSpPr>
          <p:cNvPr id="26" name="Нашивка 25"/>
          <p:cNvSpPr/>
          <p:nvPr/>
        </p:nvSpPr>
        <p:spPr bwMode="auto">
          <a:xfrm>
            <a:off x="5339847" y="1262134"/>
            <a:ext cx="724261" cy="343341"/>
          </a:xfrm>
          <a:prstGeom prst="chevron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31" tIns="0" rIns="91431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914308" fontAlgn="base">
              <a:spcBef>
                <a:spcPct val="0"/>
              </a:spcBef>
              <a:spcAft>
                <a:spcPct val="0"/>
              </a:spcAft>
            </a:pPr>
            <a:endParaRPr lang="ru-RU" sz="1500" dirty="0">
              <a:solidFill>
                <a:srgbClr val="000099"/>
              </a:solidFill>
            </a:endParaRPr>
          </a:p>
        </p:txBody>
      </p:sp>
      <p:sp>
        <p:nvSpPr>
          <p:cNvPr id="27" name="Стрелка углом вверх 26"/>
          <p:cNvSpPr/>
          <p:nvPr/>
        </p:nvSpPr>
        <p:spPr bwMode="auto">
          <a:xfrm rot="5400000">
            <a:off x="-204539" y="2148031"/>
            <a:ext cx="1049004" cy="231561"/>
          </a:xfrm>
          <a:prstGeom prst="bentUpArrow">
            <a:avLst>
              <a:gd name="adj1" fmla="val 23988"/>
              <a:gd name="adj2" fmla="val 29255"/>
              <a:gd name="adj3" fmla="val 25000"/>
            </a:avLst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31" tIns="0" rIns="91431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914308" fontAlgn="base">
              <a:spcBef>
                <a:spcPct val="0"/>
              </a:spcBef>
              <a:spcAft>
                <a:spcPct val="0"/>
              </a:spcAft>
            </a:pPr>
            <a:endParaRPr lang="ru-RU" sz="1500" dirty="0">
              <a:solidFill>
                <a:srgbClr val="000099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 bwMode="auto">
          <a:xfrm>
            <a:off x="238358" y="2080084"/>
            <a:ext cx="232216" cy="113273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31" tIns="0" rIns="91431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914308" fontAlgn="base">
              <a:spcBef>
                <a:spcPct val="0"/>
              </a:spcBef>
              <a:spcAft>
                <a:spcPct val="0"/>
              </a:spcAft>
            </a:pPr>
            <a:endParaRPr lang="ru-RU" sz="1500" dirty="0">
              <a:solidFill>
                <a:srgbClr val="000099"/>
              </a:solidFill>
            </a:endParaRPr>
          </a:p>
        </p:txBody>
      </p:sp>
      <p:sp>
        <p:nvSpPr>
          <p:cNvPr id="30" name="Нашивка 29"/>
          <p:cNvSpPr/>
          <p:nvPr/>
        </p:nvSpPr>
        <p:spPr bwMode="auto">
          <a:xfrm>
            <a:off x="5339847" y="1971732"/>
            <a:ext cx="724261" cy="343341"/>
          </a:xfrm>
          <a:prstGeom prst="chevron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31" tIns="0" rIns="91431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914308" fontAlgn="base">
              <a:spcBef>
                <a:spcPct val="0"/>
              </a:spcBef>
              <a:spcAft>
                <a:spcPct val="0"/>
              </a:spcAft>
            </a:pPr>
            <a:endParaRPr lang="ru-RU" sz="1500" dirty="0">
              <a:solidFill>
                <a:srgbClr val="000099"/>
              </a:solidFill>
            </a:endParaRPr>
          </a:p>
        </p:txBody>
      </p:sp>
      <p:sp>
        <p:nvSpPr>
          <p:cNvPr id="31" name="Нашивка 30"/>
          <p:cNvSpPr/>
          <p:nvPr/>
        </p:nvSpPr>
        <p:spPr bwMode="auto">
          <a:xfrm>
            <a:off x="5339847" y="2568843"/>
            <a:ext cx="724261" cy="343341"/>
          </a:xfrm>
          <a:prstGeom prst="chevron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31" tIns="0" rIns="91431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914308" fontAlgn="base">
              <a:spcBef>
                <a:spcPct val="0"/>
              </a:spcBef>
              <a:spcAft>
                <a:spcPct val="0"/>
              </a:spcAft>
            </a:pPr>
            <a:endParaRPr lang="ru-RU" sz="1500" dirty="0">
              <a:solidFill>
                <a:srgbClr val="000099"/>
              </a:solidFill>
            </a:endParaRPr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8712796" y="76966"/>
            <a:ext cx="332643" cy="360362"/>
          </a:xfrm>
          <a:prstGeom prst="ellipse">
            <a:avLst/>
          </a:prstGeom>
          <a:solidFill>
            <a:srgbClr val="ADCAAD">
              <a:lumMod val="60000"/>
              <a:lumOff val="4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1417" tIns="45709" rIns="91417" bIns="45709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000000"/>
                </a:solidFill>
              </a:rPr>
              <a:t>8</a:t>
            </a:r>
            <a:endParaRPr lang="ru-RU" altLang="ru-RU" b="1" dirty="0">
              <a:solidFill>
                <a:srgbClr val="000000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-7478" y="-18985"/>
            <a:ext cx="9149358" cy="918847"/>
            <a:chOff x="-3797" y="777346"/>
            <a:chExt cx="9909797" cy="1087172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25871" y="777346"/>
              <a:ext cx="1363611" cy="935369"/>
              <a:chOff x="2786032" y="-328249"/>
              <a:chExt cx="4212000" cy="2835301"/>
            </a:xfrm>
            <a:effectLst>
              <a:outerShdw blurRad="152400" dist="38100" dir="5400000" algn="t" rotWithShape="0">
                <a:prstClr val="black">
                  <a:alpha val="60000"/>
                </a:prstClr>
              </a:outerShdw>
            </a:effectLst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extLst/>
              </a:blip>
              <a:stretch>
                <a:fillRect/>
              </a:stretch>
            </p:blipFill>
            <p:spPr>
              <a:xfrm flipH="1">
                <a:off x="2786032" y="319826"/>
                <a:ext cx="4212000" cy="2045043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5" cstate="print">
                <a:extLst/>
              </a:blip>
              <a:stretch>
                <a:fillRect/>
              </a:stretch>
            </p:blipFill>
            <p:spPr>
              <a:xfrm>
                <a:off x="3499778" y="-328249"/>
                <a:ext cx="2784506" cy="2835301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3351" y="1864518"/>
              <a:ext cx="9900352" cy="0"/>
            </a:xfrm>
            <a:prstGeom prst="line">
              <a:avLst/>
            </a:prstGeom>
            <a:noFill/>
            <a:ln w="88900" cap="flat">
              <a:solidFill>
                <a:srgbClr val="FFFFFF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>
              <a:bevelT h="82550"/>
            </a:sp3d>
          </p:spPr>
          <p:txBody>
            <a:bodyPr/>
            <a:lstStyle/>
            <a:p>
              <a:pPr algn="ctr">
                <a:defRPr/>
              </a:pPr>
              <a:endPara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-3797" y="1762353"/>
              <a:ext cx="9909797" cy="0"/>
            </a:xfrm>
            <a:prstGeom prst="line">
              <a:avLst/>
            </a:prstGeom>
            <a:noFill/>
            <a:ln w="88900" cap="flat">
              <a:solidFill>
                <a:srgbClr val="339966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>
              <a:bevelT h="82550"/>
            </a:sp3d>
          </p:spPr>
          <p:txBody>
            <a:bodyPr/>
            <a:lstStyle/>
            <a:p>
              <a:pPr algn="ctr">
                <a:defRPr/>
              </a:pPr>
              <a:endPara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224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ТК">
  <a:themeElements>
    <a:clrScheme name="ГТК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ГТК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2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2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ГТК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ТК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ТК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ТК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ТК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ТК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ТК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ГТК">
  <a:themeElements>
    <a:clrScheme name="">
      <a:dk1>
        <a:srgbClr val="000000"/>
      </a:dk1>
      <a:lt1>
        <a:srgbClr val="7BF86E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BFFBB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2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2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ГТК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ТК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ТК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ТК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ТК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ТК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ТК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ГТК">
  <a:themeElements>
    <a:clrScheme name="">
      <a:dk1>
        <a:srgbClr val="000000"/>
      </a:dk1>
      <a:lt1>
        <a:srgbClr val="7BF86E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BFFBB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2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2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ГТК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ТК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ТК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ТК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ТК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ТК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ТК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ГТК">
  <a:themeElements>
    <a:clrScheme name="ГТК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ГТК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200" dirty="0" smtClean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2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accent1">
                <a:lumMod val="50000"/>
              </a:schemeClr>
            </a:solidFill>
          </a:defRPr>
        </a:defPPr>
      </a:lstStyle>
    </a:txDef>
  </a:objectDefaults>
  <a:extraClrSchemeLst>
    <a:extraClrScheme>
      <a:clrScheme name="ГТК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ТК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ТК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ТК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ТК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ТК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ТК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692</Words>
  <Application>Microsoft Office PowerPoint</Application>
  <PresentationFormat>Экран (4:3)</PresentationFormat>
  <Paragraphs>159</Paragraphs>
  <Slides>10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ГТК</vt:lpstr>
      <vt:lpstr>1_ГТК</vt:lpstr>
      <vt:lpstr>2_ГТК</vt:lpstr>
      <vt:lpstr>4_ГТК</vt:lpstr>
      <vt:lpstr>Visio</vt:lpstr>
      <vt:lpstr>Презентация PowerPoint</vt:lpstr>
      <vt:lpstr>Правовое регулирование системы управления рисками в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Дифференцированное применение мер по минимизации рисков в зависимости от категории уровня риска участников ВЭД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Парфенов Валерий Владимирович</dc:creator>
  <cp:lastModifiedBy>Ханов Виталий Петрович</cp:lastModifiedBy>
  <cp:revision>27</cp:revision>
  <dcterms:created xsi:type="dcterms:W3CDTF">2017-03-22T17:35:00Z</dcterms:created>
  <dcterms:modified xsi:type="dcterms:W3CDTF">2017-06-06T18:13:23Z</dcterms:modified>
</cp:coreProperties>
</file>