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27" r:id="rId2"/>
    <p:sldMasterId id="2147483772" r:id="rId3"/>
    <p:sldMasterId id="2147483781" r:id="rId4"/>
  </p:sldMasterIdLst>
  <p:notesMasterIdLst>
    <p:notesMasterId r:id="rId21"/>
  </p:notesMasterIdLst>
  <p:sldIdLst>
    <p:sldId id="257" r:id="rId5"/>
    <p:sldId id="341" r:id="rId6"/>
    <p:sldId id="340" r:id="rId7"/>
    <p:sldId id="300" r:id="rId8"/>
    <p:sldId id="343" r:id="rId9"/>
    <p:sldId id="349" r:id="rId10"/>
    <p:sldId id="329" r:id="rId11"/>
    <p:sldId id="331" r:id="rId12"/>
    <p:sldId id="344" r:id="rId13"/>
    <p:sldId id="345" r:id="rId14"/>
    <p:sldId id="317" r:id="rId15"/>
    <p:sldId id="346" r:id="rId16"/>
    <p:sldId id="348" r:id="rId17"/>
    <p:sldId id="351" r:id="rId18"/>
    <p:sldId id="350" r:id="rId19"/>
    <p:sldId id="322" r:id="rId20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FBEF"/>
    <a:srgbClr val="0A9A0D"/>
    <a:srgbClr val="33CC33"/>
    <a:srgbClr val="FF7C80"/>
    <a:srgbClr val="FFFFFF"/>
    <a:srgbClr val="0B3A99"/>
    <a:srgbClr val="6699FF"/>
    <a:srgbClr val="C9E9DE"/>
    <a:srgbClr val="EBF1DE"/>
    <a:srgbClr val="DBD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41" autoAdjust="0"/>
  </p:normalViewPr>
  <p:slideViewPr>
    <p:cSldViewPr>
      <p:cViewPr>
        <p:scale>
          <a:sx n="100" d="100"/>
          <a:sy n="100" d="100"/>
        </p:scale>
        <p:origin x="-195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teryaevaAV\Desktop\&#1044;&#1086;&#1082;&#1083;&#1072;&#1076;\&#1058;&#1072;&#1073;&#1083;&#1080;&#1094;&#1099;%20&#1087;&#1086;%20&#1090;&#1077;&#1093;&#1085;&#1086;&#1083;&#1086;&#1075;&#1080;&#1103;&#1084;%20&#1091;&#1087;&#1083;&#1072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57655293088384"/>
          <c:y val="7.395851560221639E-2"/>
          <c:w val="0.5250693350831146"/>
          <c:h val="0.8751155584718577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6B067-AE29-4E93-A096-CE5D97855A7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F16F78-AB63-4AEF-B7B4-1A1335AF62A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 форме расчета таможенных пошлин, налогов, специальных, антидемпинговых, компенсационных пошлин, утверждении формы и порядка его  заполнения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F5EAA72-8305-4551-8446-8781CC0A6855}" type="parTrans" cxnId="{F29DB226-F3E0-4970-A52F-29A3532E6D39}">
      <dgm:prSet/>
      <dgm:spPr/>
      <dgm:t>
        <a:bodyPr/>
        <a:lstStyle/>
        <a:p>
          <a:endParaRPr lang="ru-RU"/>
        </a:p>
      </dgm:t>
    </dgm:pt>
    <dgm:pt modelId="{69BE7908-4482-4C6C-B182-FFCCD0ED7208}" type="sibTrans" cxnId="{F29DB226-F3E0-4970-A52F-29A3532E6D39}">
      <dgm:prSet/>
      <dgm:spPr/>
      <dgm:t>
        <a:bodyPr/>
        <a:lstStyle/>
        <a:p>
          <a:endParaRPr lang="ru-RU"/>
        </a:p>
      </dgm:t>
    </dgm:pt>
    <dgm:pt modelId="{B0F2C2BC-1ADC-465A-85A0-6A6AE4C7668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 форме расчета размера обеспечения исполнения обязанности по уплате таможенных пошлин, налогов, специальных, антидемпинговых, компенсационных пошлин и порядка его  заполнения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5AED206-CB86-4E0C-8DE6-9322B8CE905A}" type="parTrans" cxnId="{464D781F-3024-44A0-989F-287F7C72243A}">
      <dgm:prSet/>
      <dgm:spPr/>
      <dgm:t>
        <a:bodyPr/>
        <a:lstStyle/>
        <a:p>
          <a:endParaRPr lang="ru-RU"/>
        </a:p>
      </dgm:t>
    </dgm:pt>
    <dgm:pt modelId="{6A495853-752A-49A3-A2FA-1FDD3117A252}" type="sibTrans" cxnId="{464D781F-3024-44A0-989F-287F7C72243A}">
      <dgm:prSet/>
      <dgm:spPr/>
      <dgm:t>
        <a:bodyPr/>
        <a:lstStyle/>
        <a:p>
          <a:endParaRPr lang="ru-RU"/>
        </a:p>
      </dgm:t>
    </dgm:pt>
    <dgm:pt modelId="{55427461-354D-4B8F-8540-FEB3445EAF9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 размере обеспечения исполнения обязанностей юридического лица, осуществляющего деятельность в сфере таможенного дела в качестве </a:t>
          </a:r>
        </a:p>
        <a:p>
          <a:pPr algn="ctr"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таможенного представителя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462547C-F3B1-42A4-8F3D-BD34D6BC89A8}" type="parTrans" cxnId="{787B7ED1-D8FA-4327-811E-5C0226B74242}">
      <dgm:prSet/>
      <dgm:spPr/>
      <dgm:t>
        <a:bodyPr/>
        <a:lstStyle/>
        <a:p>
          <a:endParaRPr lang="ru-RU"/>
        </a:p>
      </dgm:t>
    </dgm:pt>
    <dgm:pt modelId="{9AE195E5-487D-4662-BABD-777A3B8CF93F}" type="sibTrans" cxnId="{787B7ED1-D8FA-4327-811E-5C0226B74242}">
      <dgm:prSet/>
      <dgm:spPr/>
      <dgm:t>
        <a:bodyPr/>
        <a:lstStyle/>
        <a:p>
          <a:endParaRPr lang="ru-RU"/>
        </a:p>
      </dgm:t>
    </dgm:pt>
    <dgm:pt modelId="{3DEB4858-227C-46E9-B0B4-E19F58E776B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 совершении таможенных операций  в отношении товаров для личного пользования, перемещаемых  физическими лицами через таможенную границу  союза (внесение изменений  в Решение КТС от 18.06.2010 № 311)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CEA3553-CB0D-4FDE-9503-D7F6EC1B9870}" type="parTrans" cxnId="{6D3B53AD-2E02-495E-AD81-642FBD2A3A66}">
      <dgm:prSet/>
      <dgm:spPr/>
      <dgm:t>
        <a:bodyPr/>
        <a:lstStyle/>
        <a:p>
          <a:endParaRPr lang="ru-RU"/>
        </a:p>
      </dgm:t>
    </dgm:pt>
    <dgm:pt modelId="{AB4E82CB-5912-46AE-ABD9-608E3359970E}" type="sibTrans" cxnId="{6D3B53AD-2E02-495E-AD81-642FBD2A3A66}">
      <dgm:prSet/>
      <dgm:spPr/>
      <dgm:t>
        <a:bodyPr/>
        <a:lstStyle/>
        <a:p>
          <a:endParaRPr lang="ru-RU"/>
        </a:p>
      </dgm:t>
    </dgm:pt>
    <dgm:pt modelId="{D73C629D-7DE9-4312-8BF4-24B42AF8972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 порядке определения финансовой устойчивости юридического лица,  претендующего на включение в реестр  УЭО, и значений, характеризующих финансовую устойчивость  и необходимых для включения в этот реестр </a:t>
          </a:r>
        </a:p>
      </dgm:t>
    </dgm:pt>
    <dgm:pt modelId="{AEAB1930-7BEF-47FF-8336-D4570EC895C5}" type="parTrans" cxnId="{041A1CA4-7F05-473E-9D3A-96A4B31462B7}">
      <dgm:prSet/>
      <dgm:spPr/>
      <dgm:t>
        <a:bodyPr/>
        <a:lstStyle/>
        <a:p>
          <a:endParaRPr lang="ru-RU"/>
        </a:p>
      </dgm:t>
    </dgm:pt>
    <dgm:pt modelId="{1BD0E841-31AF-4798-8D07-758A430F323E}" type="sibTrans" cxnId="{041A1CA4-7F05-473E-9D3A-96A4B31462B7}">
      <dgm:prSet/>
      <dgm:spPr/>
      <dgm:t>
        <a:bodyPr/>
        <a:lstStyle/>
        <a:p>
          <a:endParaRPr lang="ru-RU"/>
        </a:p>
      </dgm:t>
    </dgm:pt>
    <dgm:pt modelId="{54605C37-A89D-4520-B22D-C7719EA971E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 </a:t>
          </a:r>
          <a:r>
            <a:rPr lang="ru-RU" sz="1600" dirty="0" smtClean="0">
              <a:effectLst/>
              <a:latin typeface="Times New Roman"/>
              <a:ea typeface="Calibri"/>
            </a:rPr>
            <a:t> некоторых вопросах совершения операций в отношении временно вывезенных транспортных средств международной перевозки, являющихся товарами, помещенными под таможенную процедуру временного ввоза (допуска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D6F7C7-D266-4170-A094-5918F5D9D335}" type="parTrans" cxnId="{108E5E0F-8232-4BAB-B37E-0C6BEB82B71B}">
      <dgm:prSet/>
      <dgm:spPr/>
      <dgm:t>
        <a:bodyPr/>
        <a:lstStyle/>
        <a:p>
          <a:endParaRPr lang="ru-RU"/>
        </a:p>
      </dgm:t>
    </dgm:pt>
    <dgm:pt modelId="{B2E7B4A2-E497-4817-BA5A-CFC799FE9A37}" type="sibTrans" cxnId="{108E5E0F-8232-4BAB-B37E-0C6BEB82B71B}">
      <dgm:prSet/>
      <dgm:spPr/>
      <dgm:t>
        <a:bodyPr/>
        <a:lstStyle/>
        <a:p>
          <a:endParaRPr lang="ru-RU"/>
        </a:p>
      </dgm:t>
    </dgm:pt>
    <dgm:pt modelId="{F8207D3C-CD1E-424F-BB5C-4CEA50EB23F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 заявлении о выпуске товаров до подачи декларации на товары,</a:t>
          </a:r>
        </a:p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порядке его заполнения и регистрации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A16E8CB-7DAF-4E6E-BE72-F1909452C150}" type="parTrans" cxnId="{0A881F19-5D4A-4DB7-B675-71FE0CCDE310}">
      <dgm:prSet/>
      <dgm:spPr/>
    </dgm:pt>
    <dgm:pt modelId="{BE7D73FA-7286-41CF-A585-E88D8CB74882}" type="sibTrans" cxnId="{0A881F19-5D4A-4DB7-B675-71FE0CCDE310}">
      <dgm:prSet/>
      <dgm:spPr/>
    </dgm:pt>
    <dgm:pt modelId="{D94A9B42-61E6-4440-A628-922B44EE17D9}" type="pres">
      <dgm:prSet presAssocID="{60F6B067-AE29-4E93-A096-CE5D97855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574B47-8B8C-4A62-99AA-D47A93FCE342}" type="pres">
      <dgm:prSet presAssocID="{C4F16F78-AB63-4AEF-B7B4-1A1335AF62A4}" presName="parentText" presStyleLbl="node1" presStyleIdx="0" presStyleCnt="7" custLinFactNeighborY="-82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EC6F8-173E-4743-97D1-4C905A823557}" type="pres">
      <dgm:prSet presAssocID="{69BE7908-4482-4C6C-B182-FFCCD0ED7208}" presName="spacer" presStyleCnt="0"/>
      <dgm:spPr/>
    </dgm:pt>
    <dgm:pt modelId="{C65EB340-96B7-4772-8A3E-6E1C4C4C65C2}" type="pres">
      <dgm:prSet presAssocID="{B0F2C2BC-1ADC-465A-85A0-6A6AE4C76688}" presName="parentText" presStyleLbl="node1" presStyleIdx="1" presStyleCnt="7" custLinFactNeighborY="-82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C7E45-37D7-4150-B58C-6F02EF9BD10C}" type="pres">
      <dgm:prSet presAssocID="{6A495853-752A-49A3-A2FA-1FDD3117A252}" presName="spacer" presStyleCnt="0"/>
      <dgm:spPr/>
    </dgm:pt>
    <dgm:pt modelId="{9A2BFEF5-24F1-4994-B43F-74DC181E4AFE}" type="pres">
      <dgm:prSet presAssocID="{55427461-354D-4B8F-8540-FEB3445EAF98}" presName="parentText" presStyleLbl="node1" presStyleIdx="2" presStyleCnt="7" custLinFactNeighborY="-82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9BE01-7EBA-4359-B524-9B035D7B989E}" type="pres">
      <dgm:prSet presAssocID="{9AE195E5-487D-4662-BABD-777A3B8CF93F}" presName="spacer" presStyleCnt="0"/>
      <dgm:spPr/>
    </dgm:pt>
    <dgm:pt modelId="{C7A7A170-7CA2-4165-B509-258247080565}" type="pres">
      <dgm:prSet presAssocID="{3DEB4858-227C-46E9-B0B4-E19F58E776B0}" presName="parentText" presStyleLbl="node1" presStyleIdx="3" presStyleCnt="7" custLinFactNeighborY="-82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376F4-1C5B-4260-9CD3-1EE942C1E6A8}" type="pres">
      <dgm:prSet presAssocID="{AB4E82CB-5912-46AE-ABD9-608E3359970E}" presName="spacer" presStyleCnt="0"/>
      <dgm:spPr/>
    </dgm:pt>
    <dgm:pt modelId="{A98FCFA0-5998-41DB-A191-3B40C550F62F}" type="pres">
      <dgm:prSet presAssocID="{D73C629D-7DE9-4312-8BF4-24B42AF89722}" presName="parentText" presStyleLbl="node1" presStyleIdx="4" presStyleCnt="7" custLinFactNeighborY="-82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F323C-303B-49B3-A9D8-0528FAFEF2BE}" type="pres">
      <dgm:prSet presAssocID="{1BD0E841-31AF-4798-8D07-758A430F323E}" presName="spacer" presStyleCnt="0"/>
      <dgm:spPr/>
    </dgm:pt>
    <dgm:pt modelId="{7B69EC56-7A7B-426E-ABC2-BB1BAD875BAE}" type="pres">
      <dgm:prSet presAssocID="{54605C37-A89D-4520-B22D-C7719EA971E3}" presName="parentText" presStyleLbl="node1" presStyleIdx="5" presStyleCnt="7" custLinFactNeighborY="-82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2E3F1-FC50-4705-9ED0-5E98F9DA218A}" type="pres">
      <dgm:prSet presAssocID="{B2E7B4A2-E497-4817-BA5A-CFC799FE9A37}" presName="spacer" presStyleCnt="0"/>
      <dgm:spPr/>
    </dgm:pt>
    <dgm:pt modelId="{9ED9BCFC-CB05-43EF-AF30-ACEE29DBA100}" type="pres">
      <dgm:prSet presAssocID="{F8207D3C-CD1E-424F-BB5C-4CEA50EB23F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A3A00-1356-4F95-83B4-F99D87798B59}" type="presOf" srcId="{B0F2C2BC-1ADC-465A-85A0-6A6AE4C76688}" destId="{C65EB340-96B7-4772-8A3E-6E1C4C4C65C2}" srcOrd="0" destOrd="0" presId="urn:microsoft.com/office/officeart/2005/8/layout/vList2"/>
    <dgm:cxn modelId="{446E1E7A-4408-4831-9C21-392976CABA17}" type="presOf" srcId="{54605C37-A89D-4520-B22D-C7719EA971E3}" destId="{7B69EC56-7A7B-426E-ABC2-BB1BAD875BAE}" srcOrd="0" destOrd="0" presId="urn:microsoft.com/office/officeart/2005/8/layout/vList2"/>
    <dgm:cxn modelId="{787B7ED1-D8FA-4327-811E-5C0226B74242}" srcId="{60F6B067-AE29-4E93-A096-CE5D97855A75}" destId="{55427461-354D-4B8F-8540-FEB3445EAF98}" srcOrd="2" destOrd="0" parTransId="{F462547C-F3B1-42A4-8F3D-BD34D6BC89A8}" sibTransId="{9AE195E5-487D-4662-BABD-777A3B8CF93F}"/>
    <dgm:cxn modelId="{041A1CA4-7F05-473E-9D3A-96A4B31462B7}" srcId="{60F6B067-AE29-4E93-A096-CE5D97855A75}" destId="{D73C629D-7DE9-4312-8BF4-24B42AF89722}" srcOrd="4" destOrd="0" parTransId="{AEAB1930-7BEF-47FF-8336-D4570EC895C5}" sibTransId="{1BD0E841-31AF-4798-8D07-758A430F323E}"/>
    <dgm:cxn modelId="{F29DB226-F3E0-4970-A52F-29A3532E6D39}" srcId="{60F6B067-AE29-4E93-A096-CE5D97855A75}" destId="{C4F16F78-AB63-4AEF-B7B4-1A1335AF62A4}" srcOrd="0" destOrd="0" parTransId="{EF5EAA72-8305-4551-8446-8781CC0A6855}" sibTransId="{69BE7908-4482-4C6C-B182-FFCCD0ED7208}"/>
    <dgm:cxn modelId="{108E5E0F-8232-4BAB-B37E-0C6BEB82B71B}" srcId="{60F6B067-AE29-4E93-A096-CE5D97855A75}" destId="{54605C37-A89D-4520-B22D-C7719EA971E3}" srcOrd="5" destOrd="0" parTransId="{1ED6F7C7-D266-4170-A094-5918F5D9D335}" sibTransId="{B2E7B4A2-E497-4817-BA5A-CFC799FE9A37}"/>
    <dgm:cxn modelId="{464D781F-3024-44A0-989F-287F7C72243A}" srcId="{60F6B067-AE29-4E93-A096-CE5D97855A75}" destId="{B0F2C2BC-1ADC-465A-85A0-6A6AE4C76688}" srcOrd="1" destOrd="0" parTransId="{F5AED206-CB86-4E0C-8DE6-9322B8CE905A}" sibTransId="{6A495853-752A-49A3-A2FA-1FDD3117A252}"/>
    <dgm:cxn modelId="{58931251-3827-4693-B0A2-5BB3AFC49A2B}" type="presOf" srcId="{60F6B067-AE29-4E93-A096-CE5D97855A75}" destId="{D94A9B42-61E6-4440-A628-922B44EE17D9}" srcOrd="0" destOrd="0" presId="urn:microsoft.com/office/officeart/2005/8/layout/vList2"/>
    <dgm:cxn modelId="{6D3B53AD-2E02-495E-AD81-642FBD2A3A66}" srcId="{60F6B067-AE29-4E93-A096-CE5D97855A75}" destId="{3DEB4858-227C-46E9-B0B4-E19F58E776B0}" srcOrd="3" destOrd="0" parTransId="{4CEA3553-CB0D-4FDE-9503-D7F6EC1B9870}" sibTransId="{AB4E82CB-5912-46AE-ABD9-608E3359970E}"/>
    <dgm:cxn modelId="{B6BC96A1-FA64-4515-AF08-028EAA73798C}" type="presOf" srcId="{C4F16F78-AB63-4AEF-B7B4-1A1335AF62A4}" destId="{21574B47-8B8C-4A62-99AA-D47A93FCE342}" srcOrd="0" destOrd="0" presId="urn:microsoft.com/office/officeart/2005/8/layout/vList2"/>
    <dgm:cxn modelId="{7F68FA33-FFA9-45E8-8DE4-946F162A8B82}" type="presOf" srcId="{3DEB4858-227C-46E9-B0B4-E19F58E776B0}" destId="{C7A7A170-7CA2-4165-B509-258247080565}" srcOrd="0" destOrd="0" presId="urn:microsoft.com/office/officeart/2005/8/layout/vList2"/>
    <dgm:cxn modelId="{D6FACE29-2946-4EEF-A3B7-51C8622FE45B}" type="presOf" srcId="{F8207D3C-CD1E-424F-BB5C-4CEA50EB23FD}" destId="{9ED9BCFC-CB05-43EF-AF30-ACEE29DBA100}" srcOrd="0" destOrd="0" presId="urn:microsoft.com/office/officeart/2005/8/layout/vList2"/>
    <dgm:cxn modelId="{816E3C92-C912-4D47-8BB0-BF71637FA472}" type="presOf" srcId="{55427461-354D-4B8F-8540-FEB3445EAF98}" destId="{9A2BFEF5-24F1-4994-B43F-74DC181E4AFE}" srcOrd="0" destOrd="0" presId="urn:microsoft.com/office/officeart/2005/8/layout/vList2"/>
    <dgm:cxn modelId="{0A881F19-5D4A-4DB7-B675-71FE0CCDE310}" srcId="{60F6B067-AE29-4E93-A096-CE5D97855A75}" destId="{F8207D3C-CD1E-424F-BB5C-4CEA50EB23FD}" srcOrd="6" destOrd="0" parTransId="{BA16E8CB-7DAF-4E6E-BE72-F1909452C150}" sibTransId="{BE7D73FA-7286-41CF-A585-E88D8CB74882}"/>
    <dgm:cxn modelId="{42A59B85-1EBF-478B-AD9E-03FB58338CC0}" type="presOf" srcId="{D73C629D-7DE9-4312-8BF4-24B42AF89722}" destId="{A98FCFA0-5998-41DB-A191-3B40C550F62F}" srcOrd="0" destOrd="0" presId="urn:microsoft.com/office/officeart/2005/8/layout/vList2"/>
    <dgm:cxn modelId="{01DD7D92-27B7-4894-AC48-A8EBB1B7D74A}" type="presParOf" srcId="{D94A9B42-61E6-4440-A628-922B44EE17D9}" destId="{21574B47-8B8C-4A62-99AA-D47A93FCE342}" srcOrd="0" destOrd="0" presId="urn:microsoft.com/office/officeart/2005/8/layout/vList2"/>
    <dgm:cxn modelId="{1BF76D5E-EFF6-475D-9CE6-B2CA22FEF352}" type="presParOf" srcId="{D94A9B42-61E6-4440-A628-922B44EE17D9}" destId="{718EC6F8-173E-4743-97D1-4C905A823557}" srcOrd="1" destOrd="0" presId="urn:microsoft.com/office/officeart/2005/8/layout/vList2"/>
    <dgm:cxn modelId="{01E314ED-3890-4C0D-9A10-63AB53D514E4}" type="presParOf" srcId="{D94A9B42-61E6-4440-A628-922B44EE17D9}" destId="{C65EB340-96B7-4772-8A3E-6E1C4C4C65C2}" srcOrd="2" destOrd="0" presId="urn:microsoft.com/office/officeart/2005/8/layout/vList2"/>
    <dgm:cxn modelId="{CA56DAE7-20DF-41F0-B994-7FCE747760A4}" type="presParOf" srcId="{D94A9B42-61E6-4440-A628-922B44EE17D9}" destId="{BC5C7E45-37D7-4150-B58C-6F02EF9BD10C}" srcOrd="3" destOrd="0" presId="urn:microsoft.com/office/officeart/2005/8/layout/vList2"/>
    <dgm:cxn modelId="{6AC3D15E-5426-46C6-BDCF-AC4AFD3CCD9D}" type="presParOf" srcId="{D94A9B42-61E6-4440-A628-922B44EE17D9}" destId="{9A2BFEF5-24F1-4994-B43F-74DC181E4AFE}" srcOrd="4" destOrd="0" presId="urn:microsoft.com/office/officeart/2005/8/layout/vList2"/>
    <dgm:cxn modelId="{CC6D04E9-56D5-4928-92FE-3BF33C5D375F}" type="presParOf" srcId="{D94A9B42-61E6-4440-A628-922B44EE17D9}" destId="{DB29BE01-7EBA-4359-B524-9B035D7B989E}" srcOrd="5" destOrd="0" presId="urn:microsoft.com/office/officeart/2005/8/layout/vList2"/>
    <dgm:cxn modelId="{2E62B603-DFDC-4827-B5B1-4E9471A0C2E0}" type="presParOf" srcId="{D94A9B42-61E6-4440-A628-922B44EE17D9}" destId="{C7A7A170-7CA2-4165-B509-258247080565}" srcOrd="6" destOrd="0" presId="urn:microsoft.com/office/officeart/2005/8/layout/vList2"/>
    <dgm:cxn modelId="{13129F46-D865-4C23-891A-E7E1FF362E77}" type="presParOf" srcId="{D94A9B42-61E6-4440-A628-922B44EE17D9}" destId="{EB3376F4-1C5B-4260-9CD3-1EE942C1E6A8}" srcOrd="7" destOrd="0" presId="urn:microsoft.com/office/officeart/2005/8/layout/vList2"/>
    <dgm:cxn modelId="{8A29D3AF-BA41-40BA-A46C-8C1748BF671D}" type="presParOf" srcId="{D94A9B42-61E6-4440-A628-922B44EE17D9}" destId="{A98FCFA0-5998-41DB-A191-3B40C550F62F}" srcOrd="8" destOrd="0" presId="urn:microsoft.com/office/officeart/2005/8/layout/vList2"/>
    <dgm:cxn modelId="{279DB26D-B95B-465C-9E1C-F65B05AB18D4}" type="presParOf" srcId="{D94A9B42-61E6-4440-A628-922B44EE17D9}" destId="{241F323C-303B-49B3-A9D8-0528FAFEF2BE}" srcOrd="9" destOrd="0" presId="urn:microsoft.com/office/officeart/2005/8/layout/vList2"/>
    <dgm:cxn modelId="{E5AC2413-F867-454A-86C6-95E5BF3DB9D3}" type="presParOf" srcId="{D94A9B42-61E6-4440-A628-922B44EE17D9}" destId="{7B69EC56-7A7B-426E-ABC2-BB1BAD875BAE}" srcOrd="10" destOrd="0" presId="urn:microsoft.com/office/officeart/2005/8/layout/vList2"/>
    <dgm:cxn modelId="{2EB0D78D-FE76-441F-95FF-52941FAE922C}" type="presParOf" srcId="{D94A9B42-61E6-4440-A628-922B44EE17D9}" destId="{7002E3F1-FC50-4705-9ED0-5E98F9DA218A}" srcOrd="11" destOrd="0" presId="urn:microsoft.com/office/officeart/2005/8/layout/vList2"/>
    <dgm:cxn modelId="{ADD0066A-2111-44AB-8F5D-49CF242950A3}" type="presParOf" srcId="{D94A9B42-61E6-4440-A628-922B44EE17D9}" destId="{9ED9BCFC-CB05-43EF-AF30-ACEE29DBA10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A4BB36-FE4E-467B-8AEE-2D1ADCF84609}" type="doc">
      <dgm:prSet loTypeId="urn:microsoft.com/office/officeart/2008/layout/VerticalCurvedLis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66952C1-937E-4488-B389-54A69971B9D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130306" y="3031038"/>
          <a:ext cx="7581687" cy="865946"/>
        </a:xfrm>
        <a:gradFill rotWithShape="1">
          <a:gsLst>
            <a:gs pos="20000">
              <a:srgbClr val="4BACC6">
                <a:tint val="9000"/>
              </a:srgbClr>
            </a:gs>
            <a:gs pos="100000">
              <a:srgbClr val="4BACC6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4BACC6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Право  предоставления  обеспечения  уплаты  </a:t>
          </a:r>
          <a:b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таможенных пошлин,  налогов  за  декларантов</a:t>
          </a:r>
          <a:endParaRPr lang="ru-RU" b="1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gm:t>
    </dgm:pt>
    <dgm:pt modelId="{AF7BFFB8-8107-4EDA-8B27-EC24AD6514D1}" type="parTrans" cxnId="{F6227EA4-E7BC-4636-8090-97E47DAEDC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E1BF662A-1C6D-4EA7-855C-0C5824B9B182}" type="sibTrans" cxnId="{F6227EA4-E7BC-4636-8090-97E47DAEDC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2CB86E7E-D5C9-4391-831D-9731C636D9E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633839" y="4330183"/>
          <a:ext cx="8078154" cy="865946"/>
        </a:xfrm>
        <a:gradFill rotWithShape="1">
          <a:gsLst>
            <a:gs pos="20000">
              <a:srgbClr val="4BACC6">
                <a:tint val="9000"/>
              </a:srgbClr>
            </a:gs>
            <a:gs pos="100000">
              <a:srgbClr val="4BACC6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4BACC6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Освобождение  от  предоставления  обеспечения  уплаты таможенных  пошлин,  налогов  при  проведении </a:t>
          </a:r>
          <a:b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дополнительных  проверок  сведений  о  товаре</a:t>
          </a:r>
          <a:endParaRPr lang="ru-RU" b="1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gm:t>
    </dgm:pt>
    <dgm:pt modelId="{2C115C7F-11F8-41D8-8218-DB31D4DD6DDC}" type="parTrans" cxnId="{9BB3A26A-8BC9-4703-B5D7-A637C6EC654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083EBB1E-9122-44E9-AA45-EA41F22E26F3}" type="sibTrans" cxnId="{9BB3A26A-8BC9-4703-B5D7-A637C6EC654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4B1B0C32-B5DF-4BB5-A79C-10D0F607429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633839" y="432748"/>
          <a:ext cx="8078154" cy="865946"/>
        </a:xfrm>
        <a:gradFill rotWithShape="1">
          <a:gsLst>
            <a:gs pos="20000">
              <a:srgbClr val="4BACC6">
                <a:tint val="9000"/>
              </a:srgbClr>
            </a:gs>
            <a:gs pos="100000">
              <a:srgbClr val="4BACC6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4BACC6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Снижение  размера  обеспечения  деятельности </a:t>
          </a:r>
          <a:b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таможенного  представителя </a:t>
          </a:r>
          <a:endParaRPr lang="ru-RU" b="1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gm:t>
    </dgm:pt>
    <dgm:pt modelId="{19AE10E1-9429-4C06-89B1-31C5B92852B0}" type="parTrans" cxnId="{0DB82ACD-159F-469F-BACD-64FADFD6A35D}">
      <dgm:prSet/>
      <dgm:spPr/>
      <dgm:t>
        <a:bodyPr/>
        <a:lstStyle/>
        <a:p>
          <a:endParaRPr lang="ru-RU"/>
        </a:p>
      </dgm:t>
    </dgm:pt>
    <dgm:pt modelId="{15CB876A-2F13-45A8-BEE1-8C3793572565}" type="sibTrans" cxnId="{0DB82ACD-159F-469F-BACD-64FADFD6A35D}">
      <dgm:prSet/>
      <dgm:spPr>
        <a:xfrm>
          <a:off x="-6364810" y="-973567"/>
          <a:ext cx="7576012" cy="7576012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/>
        </a:p>
      </dgm:t>
    </dgm:pt>
    <dgm:pt modelId="{E952A9B5-EA3B-421C-B6F1-4AF435FF579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130306" y="1731893"/>
          <a:ext cx="7581687" cy="865946"/>
        </a:xfrm>
        <a:gradFill rotWithShape="1">
          <a:gsLst>
            <a:gs pos="20000">
              <a:srgbClr val="4BACC6">
                <a:tint val="9000"/>
              </a:srgbClr>
            </a:gs>
            <a:gs pos="100000">
              <a:srgbClr val="4BACC6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4BACC6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Установление  дифференцированного  размера  обеспечения деятельности  таможенного  представителя  в  зависимости </a:t>
          </a:r>
          <a:b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от  вида  таможенных  операций</a:t>
          </a:r>
          <a:endParaRPr lang="ru-RU" b="1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gm:t>
    </dgm:pt>
    <dgm:pt modelId="{308E056D-0FD7-4E7E-A369-8B9B1ADD6203}" type="parTrans" cxnId="{4BF12726-E703-42F4-8DB4-BE9247A4A03D}">
      <dgm:prSet/>
      <dgm:spPr/>
      <dgm:t>
        <a:bodyPr/>
        <a:lstStyle/>
        <a:p>
          <a:endParaRPr lang="ru-RU"/>
        </a:p>
      </dgm:t>
    </dgm:pt>
    <dgm:pt modelId="{CEF6F97E-20B3-4360-9B6E-805C97F8F62C}" type="sibTrans" cxnId="{4BF12726-E703-42F4-8DB4-BE9247A4A03D}">
      <dgm:prSet/>
      <dgm:spPr/>
      <dgm:t>
        <a:bodyPr/>
        <a:lstStyle/>
        <a:p>
          <a:endParaRPr lang="ru-RU"/>
        </a:p>
      </dgm:t>
    </dgm:pt>
    <dgm:pt modelId="{F88F7C1A-74A3-47CC-B3B2-6899BF738418}" type="pres">
      <dgm:prSet presAssocID="{D3A4BB36-FE4E-467B-8AEE-2D1ADCF846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798EF86-3927-4C34-8260-6F26AA0710C4}" type="pres">
      <dgm:prSet presAssocID="{D3A4BB36-FE4E-467B-8AEE-2D1ADCF84609}" presName="Name1" presStyleCnt="0"/>
      <dgm:spPr/>
      <dgm:t>
        <a:bodyPr/>
        <a:lstStyle/>
        <a:p>
          <a:endParaRPr lang="ru-RU"/>
        </a:p>
      </dgm:t>
    </dgm:pt>
    <dgm:pt modelId="{C6AD2ECD-BD71-4E95-AA85-2D512C14EC88}" type="pres">
      <dgm:prSet presAssocID="{D3A4BB36-FE4E-467B-8AEE-2D1ADCF84609}" presName="cycle" presStyleCnt="0"/>
      <dgm:spPr/>
      <dgm:t>
        <a:bodyPr/>
        <a:lstStyle/>
        <a:p>
          <a:endParaRPr lang="ru-RU"/>
        </a:p>
      </dgm:t>
    </dgm:pt>
    <dgm:pt modelId="{DEB1F18B-C146-432F-888B-990FC8272A32}" type="pres">
      <dgm:prSet presAssocID="{D3A4BB36-FE4E-467B-8AEE-2D1ADCF84609}" presName="srcNode" presStyleLbl="node1" presStyleIdx="0" presStyleCnt="4"/>
      <dgm:spPr/>
      <dgm:t>
        <a:bodyPr/>
        <a:lstStyle/>
        <a:p>
          <a:endParaRPr lang="ru-RU"/>
        </a:p>
      </dgm:t>
    </dgm:pt>
    <dgm:pt modelId="{C08F04F5-1103-4A5F-821B-E599F1172B34}" type="pres">
      <dgm:prSet presAssocID="{D3A4BB36-FE4E-467B-8AEE-2D1ADCF84609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85"/>
          </a:avLst>
        </a:prstGeom>
      </dgm:spPr>
      <dgm:t>
        <a:bodyPr/>
        <a:lstStyle/>
        <a:p>
          <a:endParaRPr lang="ru-RU"/>
        </a:p>
      </dgm:t>
    </dgm:pt>
    <dgm:pt modelId="{2401390B-E845-4427-9F09-A59B90C19E18}" type="pres">
      <dgm:prSet presAssocID="{D3A4BB36-FE4E-467B-8AEE-2D1ADCF84609}" presName="extraNode" presStyleLbl="node1" presStyleIdx="0" presStyleCnt="4"/>
      <dgm:spPr/>
      <dgm:t>
        <a:bodyPr/>
        <a:lstStyle/>
        <a:p>
          <a:endParaRPr lang="ru-RU"/>
        </a:p>
      </dgm:t>
    </dgm:pt>
    <dgm:pt modelId="{67D74B1B-47CE-4D5E-A9D0-63FD22EAF68D}" type="pres">
      <dgm:prSet presAssocID="{D3A4BB36-FE4E-467B-8AEE-2D1ADCF84609}" presName="dstNode" presStyleLbl="node1" presStyleIdx="0" presStyleCnt="4"/>
      <dgm:spPr/>
      <dgm:t>
        <a:bodyPr/>
        <a:lstStyle/>
        <a:p>
          <a:endParaRPr lang="ru-RU"/>
        </a:p>
      </dgm:t>
    </dgm:pt>
    <dgm:pt modelId="{ADC0CD9D-E421-4C75-AD1F-CA32B1C3F36E}" type="pres">
      <dgm:prSet presAssocID="{4B1B0C32-B5DF-4BB5-A79C-10D0F6074290}" presName="text_1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C6AEA7F-EF91-4254-9BEA-3187E18A7171}" type="pres">
      <dgm:prSet presAssocID="{4B1B0C32-B5DF-4BB5-A79C-10D0F6074290}" presName="accent_1" presStyleCnt="0"/>
      <dgm:spPr/>
    </dgm:pt>
    <dgm:pt modelId="{AAACAA00-0F12-4E30-B375-61EA177CAEC5}" type="pres">
      <dgm:prSet presAssocID="{4B1B0C32-B5DF-4BB5-A79C-10D0F6074290}" presName="accentRepeatNode" presStyleLbl="solidFgAcc1" presStyleIdx="0" presStyleCnt="4"/>
      <dgm:spPr>
        <a:xfrm>
          <a:off x="92622" y="324504"/>
          <a:ext cx="1082433" cy="10824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ru-RU"/>
        </a:p>
      </dgm:t>
    </dgm:pt>
    <dgm:pt modelId="{9D67352E-7DD6-45B9-B533-C8D4C9F7B0EB}" type="pres">
      <dgm:prSet presAssocID="{E952A9B5-EA3B-421C-B6F1-4AF435FF579C}" presName="text_2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121F7CE-869F-4006-A5D2-6101DA083EE9}" type="pres">
      <dgm:prSet presAssocID="{E952A9B5-EA3B-421C-B6F1-4AF435FF579C}" presName="accent_2" presStyleCnt="0"/>
      <dgm:spPr/>
    </dgm:pt>
    <dgm:pt modelId="{76FB2D4D-4034-4923-B21F-0975DF9B8D15}" type="pres">
      <dgm:prSet presAssocID="{E952A9B5-EA3B-421C-B6F1-4AF435FF579C}" presName="accentRepeatNode" presStyleLbl="solidFgAcc1" presStyleIdx="1" presStyleCnt="4"/>
      <dgm:spPr>
        <a:xfrm>
          <a:off x="589089" y="1623649"/>
          <a:ext cx="1082433" cy="10824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ru-RU"/>
        </a:p>
      </dgm:t>
    </dgm:pt>
    <dgm:pt modelId="{8A3D927A-3AA5-49D1-B1F0-7276C1609FD6}" type="pres">
      <dgm:prSet presAssocID="{D66952C1-937E-4488-B389-54A69971B9D5}" presName="text_3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4CDFEE2-4B95-495A-9E20-277302629AB9}" type="pres">
      <dgm:prSet presAssocID="{D66952C1-937E-4488-B389-54A69971B9D5}" presName="accent_3" presStyleCnt="0"/>
      <dgm:spPr/>
    </dgm:pt>
    <dgm:pt modelId="{C8FCC7C6-43F3-43B6-9DE0-568F05F67130}" type="pres">
      <dgm:prSet presAssocID="{D66952C1-937E-4488-B389-54A69971B9D5}" presName="accentRepeatNode" presStyleLbl="solidFgAcc1" presStyleIdx="2" presStyleCnt="4"/>
      <dgm:spPr>
        <a:xfrm>
          <a:off x="589089" y="2922794"/>
          <a:ext cx="1082433" cy="10824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ru-RU"/>
        </a:p>
      </dgm:t>
    </dgm:pt>
    <dgm:pt modelId="{5A821B29-7ACE-4801-B0B4-A890136F0C7B}" type="pres">
      <dgm:prSet presAssocID="{2CB86E7E-D5C9-4391-831D-9731C636D9EF}" presName="text_4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7764113-0947-4413-A96F-8D4B49ACF67E}" type="pres">
      <dgm:prSet presAssocID="{2CB86E7E-D5C9-4391-831D-9731C636D9EF}" presName="accent_4" presStyleCnt="0"/>
      <dgm:spPr/>
    </dgm:pt>
    <dgm:pt modelId="{E1959D2C-44D2-48CD-BBE9-3A5A75E2A096}" type="pres">
      <dgm:prSet presAssocID="{2CB86E7E-D5C9-4391-831D-9731C636D9EF}" presName="accentRepeatNode" presStyleLbl="solidFgAcc1" presStyleIdx="3" presStyleCnt="4"/>
      <dgm:spPr>
        <a:xfrm>
          <a:off x="92622" y="4221939"/>
          <a:ext cx="1082433" cy="10824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ru-RU"/>
        </a:p>
      </dgm:t>
    </dgm:pt>
  </dgm:ptLst>
  <dgm:cxnLst>
    <dgm:cxn modelId="{35759B10-2316-42EF-BB6E-F1210431EA39}" type="presOf" srcId="{D3A4BB36-FE4E-467B-8AEE-2D1ADCF84609}" destId="{F88F7C1A-74A3-47CC-B3B2-6899BF738418}" srcOrd="0" destOrd="0" presId="urn:microsoft.com/office/officeart/2008/layout/VerticalCurvedList"/>
    <dgm:cxn modelId="{A307E598-A2DA-4D04-A135-1BB106D1F6F5}" type="presOf" srcId="{15CB876A-2F13-45A8-BEE1-8C3793572565}" destId="{C08F04F5-1103-4A5F-821B-E599F1172B34}" srcOrd="0" destOrd="0" presId="urn:microsoft.com/office/officeart/2008/layout/VerticalCurvedList"/>
    <dgm:cxn modelId="{F6227EA4-E7BC-4636-8090-97E47DAEDC6D}" srcId="{D3A4BB36-FE4E-467B-8AEE-2D1ADCF84609}" destId="{D66952C1-937E-4488-B389-54A69971B9D5}" srcOrd="2" destOrd="0" parTransId="{AF7BFFB8-8107-4EDA-8B27-EC24AD6514D1}" sibTransId="{E1BF662A-1C6D-4EA7-855C-0C5824B9B182}"/>
    <dgm:cxn modelId="{D4131F99-967F-4B6D-B030-7FF6E992DABE}" type="presOf" srcId="{2CB86E7E-D5C9-4391-831D-9731C636D9EF}" destId="{5A821B29-7ACE-4801-B0B4-A890136F0C7B}" srcOrd="0" destOrd="0" presId="urn:microsoft.com/office/officeart/2008/layout/VerticalCurvedList"/>
    <dgm:cxn modelId="{0DB82ACD-159F-469F-BACD-64FADFD6A35D}" srcId="{D3A4BB36-FE4E-467B-8AEE-2D1ADCF84609}" destId="{4B1B0C32-B5DF-4BB5-A79C-10D0F6074290}" srcOrd="0" destOrd="0" parTransId="{19AE10E1-9429-4C06-89B1-31C5B92852B0}" sibTransId="{15CB876A-2F13-45A8-BEE1-8C3793572565}"/>
    <dgm:cxn modelId="{4BF12726-E703-42F4-8DB4-BE9247A4A03D}" srcId="{D3A4BB36-FE4E-467B-8AEE-2D1ADCF84609}" destId="{E952A9B5-EA3B-421C-B6F1-4AF435FF579C}" srcOrd="1" destOrd="0" parTransId="{308E056D-0FD7-4E7E-A369-8B9B1ADD6203}" sibTransId="{CEF6F97E-20B3-4360-9B6E-805C97F8F62C}"/>
    <dgm:cxn modelId="{001A4BCE-C066-43FF-B0B7-E50CE6331DD4}" type="presOf" srcId="{E952A9B5-EA3B-421C-B6F1-4AF435FF579C}" destId="{9D67352E-7DD6-45B9-B533-C8D4C9F7B0EB}" srcOrd="0" destOrd="0" presId="urn:microsoft.com/office/officeart/2008/layout/VerticalCurvedList"/>
    <dgm:cxn modelId="{9BB3A26A-8BC9-4703-B5D7-A637C6EC6541}" srcId="{D3A4BB36-FE4E-467B-8AEE-2D1ADCF84609}" destId="{2CB86E7E-D5C9-4391-831D-9731C636D9EF}" srcOrd="3" destOrd="0" parTransId="{2C115C7F-11F8-41D8-8218-DB31D4DD6DDC}" sibTransId="{083EBB1E-9122-44E9-AA45-EA41F22E26F3}"/>
    <dgm:cxn modelId="{170BFAF8-7E3A-44B8-8055-AFF26453DA5E}" type="presOf" srcId="{4B1B0C32-B5DF-4BB5-A79C-10D0F6074290}" destId="{ADC0CD9D-E421-4C75-AD1F-CA32B1C3F36E}" srcOrd="0" destOrd="0" presId="urn:microsoft.com/office/officeart/2008/layout/VerticalCurvedList"/>
    <dgm:cxn modelId="{5DA6EF25-82FE-4704-B316-83FD890BFB9D}" type="presOf" srcId="{D66952C1-937E-4488-B389-54A69971B9D5}" destId="{8A3D927A-3AA5-49D1-B1F0-7276C1609FD6}" srcOrd="0" destOrd="0" presId="urn:microsoft.com/office/officeart/2008/layout/VerticalCurvedList"/>
    <dgm:cxn modelId="{8393AE85-523F-40AC-8F23-0D0EB7837EB6}" type="presParOf" srcId="{F88F7C1A-74A3-47CC-B3B2-6899BF738418}" destId="{7798EF86-3927-4C34-8260-6F26AA0710C4}" srcOrd="0" destOrd="0" presId="urn:microsoft.com/office/officeart/2008/layout/VerticalCurvedList"/>
    <dgm:cxn modelId="{9808D3AA-7D73-4E09-9C93-D2A8294E0867}" type="presParOf" srcId="{7798EF86-3927-4C34-8260-6F26AA0710C4}" destId="{C6AD2ECD-BD71-4E95-AA85-2D512C14EC88}" srcOrd="0" destOrd="0" presId="urn:microsoft.com/office/officeart/2008/layout/VerticalCurvedList"/>
    <dgm:cxn modelId="{E5FC7F52-E215-41AF-AAA8-6566B0A3CCAC}" type="presParOf" srcId="{C6AD2ECD-BD71-4E95-AA85-2D512C14EC88}" destId="{DEB1F18B-C146-432F-888B-990FC8272A32}" srcOrd="0" destOrd="0" presId="urn:microsoft.com/office/officeart/2008/layout/VerticalCurvedList"/>
    <dgm:cxn modelId="{F9397AF0-D712-405B-B36B-31EA7943BF2E}" type="presParOf" srcId="{C6AD2ECD-BD71-4E95-AA85-2D512C14EC88}" destId="{C08F04F5-1103-4A5F-821B-E599F1172B34}" srcOrd="1" destOrd="0" presId="urn:microsoft.com/office/officeart/2008/layout/VerticalCurvedList"/>
    <dgm:cxn modelId="{1006FFFE-2780-40DB-A043-6A53AB8399D4}" type="presParOf" srcId="{C6AD2ECD-BD71-4E95-AA85-2D512C14EC88}" destId="{2401390B-E845-4427-9F09-A59B90C19E18}" srcOrd="2" destOrd="0" presId="urn:microsoft.com/office/officeart/2008/layout/VerticalCurvedList"/>
    <dgm:cxn modelId="{D84E7D1A-9548-4B74-8519-984716B9A77D}" type="presParOf" srcId="{C6AD2ECD-BD71-4E95-AA85-2D512C14EC88}" destId="{67D74B1B-47CE-4D5E-A9D0-63FD22EAF68D}" srcOrd="3" destOrd="0" presId="urn:microsoft.com/office/officeart/2008/layout/VerticalCurvedList"/>
    <dgm:cxn modelId="{214166D6-A358-496C-9CEA-57DEAF581AD8}" type="presParOf" srcId="{7798EF86-3927-4C34-8260-6F26AA0710C4}" destId="{ADC0CD9D-E421-4C75-AD1F-CA32B1C3F36E}" srcOrd="1" destOrd="0" presId="urn:microsoft.com/office/officeart/2008/layout/VerticalCurvedList"/>
    <dgm:cxn modelId="{EB2AF3AF-7D44-41F2-9C9D-A64A030AB8BC}" type="presParOf" srcId="{7798EF86-3927-4C34-8260-6F26AA0710C4}" destId="{BC6AEA7F-EF91-4254-9BEA-3187E18A7171}" srcOrd="2" destOrd="0" presId="urn:microsoft.com/office/officeart/2008/layout/VerticalCurvedList"/>
    <dgm:cxn modelId="{E69EC1CE-1FC6-4E27-A288-DA9C7B207777}" type="presParOf" srcId="{BC6AEA7F-EF91-4254-9BEA-3187E18A7171}" destId="{AAACAA00-0F12-4E30-B375-61EA177CAEC5}" srcOrd="0" destOrd="0" presId="urn:microsoft.com/office/officeart/2008/layout/VerticalCurvedList"/>
    <dgm:cxn modelId="{A6B989D3-7BC9-4A06-A8D3-78779F4B389D}" type="presParOf" srcId="{7798EF86-3927-4C34-8260-6F26AA0710C4}" destId="{9D67352E-7DD6-45B9-B533-C8D4C9F7B0EB}" srcOrd="3" destOrd="0" presId="urn:microsoft.com/office/officeart/2008/layout/VerticalCurvedList"/>
    <dgm:cxn modelId="{FE40E459-D804-45E9-97FD-D6CDEAD479C7}" type="presParOf" srcId="{7798EF86-3927-4C34-8260-6F26AA0710C4}" destId="{2121F7CE-869F-4006-A5D2-6101DA083EE9}" srcOrd="4" destOrd="0" presId="urn:microsoft.com/office/officeart/2008/layout/VerticalCurvedList"/>
    <dgm:cxn modelId="{5B9770D0-E6CB-448A-A787-4E5987279169}" type="presParOf" srcId="{2121F7CE-869F-4006-A5D2-6101DA083EE9}" destId="{76FB2D4D-4034-4923-B21F-0975DF9B8D15}" srcOrd="0" destOrd="0" presId="urn:microsoft.com/office/officeart/2008/layout/VerticalCurvedList"/>
    <dgm:cxn modelId="{DE272747-794C-4E2A-B5A1-DEB93295195A}" type="presParOf" srcId="{7798EF86-3927-4C34-8260-6F26AA0710C4}" destId="{8A3D927A-3AA5-49D1-B1F0-7276C1609FD6}" srcOrd="5" destOrd="0" presId="urn:microsoft.com/office/officeart/2008/layout/VerticalCurvedList"/>
    <dgm:cxn modelId="{A41AF903-C659-4DAB-9448-DCC79A7890E0}" type="presParOf" srcId="{7798EF86-3927-4C34-8260-6F26AA0710C4}" destId="{D4CDFEE2-4B95-495A-9E20-277302629AB9}" srcOrd="6" destOrd="0" presId="urn:microsoft.com/office/officeart/2008/layout/VerticalCurvedList"/>
    <dgm:cxn modelId="{88194D38-8E7C-4B67-9646-07DDE0F13E48}" type="presParOf" srcId="{D4CDFEE2-4B95-495A-9E20-277302629AB9}" destId="{C8FCC7C6-43F3-43B6-9DE0-568F05F67130}" srcOrd="0" destOrd="0" presId="urn:microsoft.com/office/officeart/2008/layout/VerticalCurvedList"/>
    <dgm:cxn modelId="{19477C1C-4036-42A2-8A55-6A00EFD1C523}" type="presParOf" srcId="{7798EF86-3927-4C34-8260-6F26AA0710C4}" destId="{5A821B29-7ACE-4801-B0B4-A890136F0C7B}" srcOrd="7" destOrd="0" presId="urn:microsoft.com/office/officeart/2008/layout/VerticalCurvedList"/>
    <dgm:cxn modelId="{29F7C063-F510-42EC-B851-9B4DB41DEE46}" type="presParOf" srcId="{7798EF86-3927-4C34-8260-6F26AA0710C4}" destId="{57764113-0947-4413-A96F-8D4B49ACF67E}" srcOrd="8" destOrd="0" presId="urn:microsoft.com/office/officeart/2008/layout/VerticalCurvedList"/>
    <dgm:cxn modelId="{0DB43012-A489-49E3-9FBD-3935A8BCE866}" type="presParOf" srcId="{57764113-0947-4413-A96F-8D4B49ACF67E}" destId="{E1959D2C-44D2-48CD-BBE9-3A5A75E2A0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F6B067-AE29-4E93-A096-CE5D97855A7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F16F78-AB63-4AEF-B7B4-1A1335AF62A4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 На срок не более 1 месяца с уплатой процентов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F5EAA72-8305-4551-8446-8781CC0A6855}" type="parTrans" cxnId="{F29DB226-F3E0-4970-A52F-29A3532E6D39}">
      <dgm:prSet/>
      <dgm:spPr/>
      <dgm:t>
        <a:bodyPr/>
        <a:lstStyle/>
        <a:p>
          <a:endParaRPr lang="ru-RU"/>
        </a:p>
      </dgm:t>
    </dgm:pt>
    <dgm:pt modelId="{69BE7908-4482-4C6C-B182-FFCCD0ED7208}" type="sibTrans" cxnId="{F29DB226-F3E0-4970-A52F-29A3532E6D39}">
      <dgm:prSet/>
      <dgm:spPr/>
      <dgm:t>
        <a:bodyPr/>
        <a:lstStyle/>
        <a:p>
          <a:endParaRPr lang="ru-RU"/>
        </a:p>
      </dgm:t>
    </dgm:pt>
    <dgm:pt modelId="{B3C30CA7-66CA-488E-A89F-D041D85E952D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На срок не более 6 месяцев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без уплаты процентов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 наличии следующих оснований: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5BBE60-8341-4025-AC3D-F3ECE063A3AB}" type="parTrans" cxnId="{5FC90491-DC1B-4533-BB8A-E087A28B7ED9}">
      <dgm:prSet/>
      <dgm:spPr/>
      <dgm:t>
        <a:bodyPr/>
        <a:lstStyle/>
        <a:p>
          <a:endParaRPr lang="ru-RU"/>
        </a:p>
      </dgm:t>
    </dgm:pt>
    <dgm:pt modelId="{45B4135D-BD65-4258-AE7B-87CA011D09E0}" type="sibTrans" cxnId="{5FC90491-DC1B-4533-BB8A-E087A28B7ED9}">
      <dgm:prSet/>
      <dgm:spPr/>
      <dgm:t>
        <a:bodyPr/>
        <a:lstStyle/>
        <a:p>
          <a:endParaRPr lang="ru-RU"/>
        </a:p>
      </dgm:t>
    </dgm:pt>
    <dgm:pt modelId="{836FB29C-285E-49A2-8782-1DF8B85E969D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осуществление поставок в рамках международных договоров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696423C-6766-4B51-8719-18C469DA6F46}" type="parTrans" cxnId="{DC57A742-FC64-4AF4-9904-58766A5D915C}">
      <dgm:prSet/>
      <dgm:spPr/>
      <dgm:t>
        <a:bodyPr/>
        <a:lstStyle/>
        <a:p>
          <a:endParaRPr lang="ru-RU"/>
        </a:p>
      </dgm:t>
    </dgm:pt>
    <dgm:pt modelId="{279CAA32-CEA0-486E-B2A3-3AF08B3F7BAA}" type="sibTrans" cxnId="{DC57A742-FC64-4AF4-9904-58766A5D915C}">
      <dgm:prSet/>
      <dgm:spPr/>
      <dgm:t>
        <a:bodyPr/>
        <a:lstStyle/>
        <a:p>
          <a:endParaRPr lang="ru-RU"/>
        </a:p>
      </dgm:t>
    </dgm:pt>
    <dgm:pt modelId="{5CDF1CEE-60E5-43FD-837D-9D98FD9A2969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задержка финансирования из бюджета или оплаты выполненного государственного заказа;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8E95F04-2DD4-429D-9C9A-17B1F75A3357}" type="parTrans" cxnId="{ED12C4CA-1B8D-4409-80FA-0AFC56DD9D6E}">
      <dgm:prSet/>
      <dgm:spPr/>
      <dgm:t>
        <a:bodyPr/>
        <a:lstStyle/>
        <a:p>
          <a:endParaRPr lang="ru-RU"/>
        </a:p>
      </dgm:t>
    </dgm:pt>
    <dgm:pt modelId="{2C614809-2A65-4584-A1DC-9AE2E3AA9D6C}" type="sibTrans" cxnId="{ED12C4CA-1B8D-4409-80FA-0AFC56DD9D6E}">
      <dgm:prSet/>
      <dgm:spPr/>
      <dgm:t>
        <a:bodyPr/>
        <a:lstStyle/>
        <a:p>
          <a:endParaRPr lang="ru-RU"/>
        </a:p>
      </dgm:t>
    </dgm:pt>
    <dgm:pt modelId="{8FEE1581-E919-42A6-88C2-6B6C2A6CB3A2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причинение плательщику ущерба в результате . . . . обстоятельств непреодолимой силы;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1295877-DFE5-4722-92E5-DF73D76DB983}" type="parTrans" cxnId="{096A6D63-0894-4C1B-ADC7-A59D8A09E4E7}">
      <dgm:prSet/>
      <dgm:spPr/>
      <dgm:t>
        <a:bodyPr/>
        <a:lstStyle/>
        <a:p>
          <a:endParaRPr lang="ru-RU"/>
        </a:p>
      </dgm:t>
    </dgm:pt>
    <dgm:pt modelId="{5108EBC4-61C2-4D59-BF76-E631832FA73F}" type="sibTrans" cxnId="{096A6D63-0894-4C1B-ADC7-A59D8A09E4E7}">
      <dgm:prSet/>
      <dgm:spPr/>
      <dgm:t>
        <a:bodyPr/>
        <a:lstStyle/>
        <a:p>
          <a:endParaRPr lang="ru-RU"/>
        </a:p>
      </dgm:t>
    </dgm:pt>
    <dgm:pt modelId="{7F9390A6-8D4C-44E5-B677-404772867AEC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ввоз товаров для сельского хозяйства. Перечень товаров с указанием кодов в соответствии с ТН ВЭД  определяется Комиссией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5CCF56A-1184-4F32-A5C7-A2CF57D43316}" type="parTrans" cxnId="{FCB27577-6B52-4ECC-97A2-2F6124BC849D}">
      <dgm:prSet/>
      <dgm:spPr/>
      <dgm:t>
        <a:bodyPr/>
        <a:lstStyle/>
        <a:p>
          <a:endParaRPr lang="ru-RU"/>
        </a:p>
      </dgm:t>
    </dgm:pt>
    <dgm:pt modelId="{E12508BF-F3C3-4ABA-9523-FCEACA55AF2E}" type="sibTrans" cxnId="{FCB27577-6B52-4ECC-97A2-2F6124BC849D}">
      <dgm:prSet/>
      <dgm:spPr/>
      <dgm:t>
        <a:bodyPr/>
        <a:lstStyle/>
        <a:p>
          <a:endParaRPr lang="ru-RU"/>
        </a:p>
      </dgm:t>
    </dgm:pt>
    <dgm:pt modelId="{3EDB2C73-23B1-440E-95B4-B9CE6B5B5321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иные основания, определяемые Комиссией.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24B8426-E54A-49DA-9607-958AB4AE1A94}" type="parTrans" cxnId="{75AF1D48-C707-479F-9FA9-093B66447828}">
      <dgm:prSet/>
      <dgm:spPr/>
      <dgm:t>
        <a:bodyPr/>
        <a:lstStyle/>
        <a:p>
          <a:endParaRPr lang="ru-RU"/>
        </a:p>
      </dgm:t>
    </dgm:pt>
    <dgm:pt modelId="{AF532B9C-8F09-4F60-91F7-3BB0C5883AC5}" type="sibTrans" cxnId="{75AF1D48-C707-479F-9FA9-093B66447828}">
      <dgm:prSet/>
      <dgm:spPr/>
      <dgm:t>
        <a:bodyPr/>
        <a:lstStyle/>
        <a:p>
          <a:endParaRPr lang="ru-RU"/>
        </a:p>
      </dgm:t>
    </dgm:pt>
    <dgm:pt modelId="{78DFAE24-3892-4EED-84DD-E791B8E9D56C}">
      <dgm:prSet custT="1"/>
      <dgm:spPr/>
      <dgm:t>
        <a:bodyPr/>
        <a:lstStyle/>
        <a:p>
          <a:pPr algn="ctr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3. На срок не более 6 месяцев  с уплатой процентов в отношении товаров для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промпереработки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255802B-82E0-4D86-A8CD-6B0E72C1A134}" type="parTrans" cxnId="{917D9337-244A-4260-994F-579AB616B2F1}">
      <dgm:prSet/>
      <dgm:spPr/>
      <dgm:t>
        <a:bodyPr/>
        <a:lstStyle/>
        <a:p>
          <a:endParaRPr lang="ru-RU"/>
        </a:p>
      </dgm:t>
    </dgm:pt>
    <dgm:pt modelId="{FC6EF7CA-EE7D-4CC1-8D87-4D964B7C169A}" type="sibTrans" cxnId="{917D9337-244A-4260-994F-579AB616B2F1}">
      <dgm:prSet/>
      <dgm:spPr/>
      <dgm:t>
        <a:bodyPr/>
        <a:lstStyle/>
        <a:p>
          <a:endParaRPr lang="ru-RU"/>
        </a:p>
      </dgm:t>
    </dgm:pt>
    <dgm:pt modelId="{D94A9B42-61E6-4440-A628-922B44EE17D9}" type="pres">
      <dgm:prSet presAssocID="{60F6B067-AE29-4E93-A096-CE5D97855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574B47-8B8C-4A62-99AA-D47A93FCE342}" type="pres">
      <dgm:prSet presAssocID="{C4F16F78-AB63-4AEF-B7B4-1A1335AF62A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EC6F8-173E-4743-97D1-4C905A823557}" type="pres">
      <dgm:prSet presAssocID="{69BE7908-4482-4C6C-B182-FFCCD0ED7208}" presName="spacer" presStyleCnt="0"/>
      <dgm:spPr/>
    </dgm:pt>
    <dgm:pt modelId="{6F7E4FC9-C6B9-4F24-8EDD-184007149E12}" type="pres">
      <dgm:prSet presAssocID="{B3C30CA7-66CA-488E-A89F-D041D85E952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FA09C-786B-49BB-9443-F8C3C4DCE58C}" type="pres">
      <dgm:prSet presAssocID="{45B4135D-BD65-4258-AE7B-87CA011D09E0}" presName="spacer" presStyleCnt="0"/>
      <dgm:spPr/>
    </dgm:pt>
    <dgm:pt modelId="{5FF03EB5-61A1-4158-B820-362EA8E4CEE2}" type="pres">
      <dgm:prSet presAssocID="{8FEE1581-E919-42A6-88C2-6B6C2A6CB3A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4FB00-D60A-4724-A912-FE8FAB9D17D1}" type="pres">
      <dgm:prSet presAssocID="{5108EBC4-61C2-4D59-BF76-E631832FA73F}" presName="spacer" presStyleCnt="0"/>
      <dgm:spPr/>
    </dgm:pt>
    <dgm:pt modelId="{3B966503-7826-4CB4-BD43-58F6FD90F4F6}" type="pres">
      <dgm:prSet presAssocID="{5CDF1CEE-60E5-43FD-837D-9D98FD9A296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59F9-C512-413A-9656-7654204F583F}" type="pres">
      <dgm:prSet presAssocID="{2C614809-2A65-4584-A1DC-9AE2E3AA9D6C}" presName="spacer" presStyleCnt="0"/>
      <dgm:spPr/>
    </dgm:pt>
    <dgm:pt modelId="{53043D2F-61E6-49E9-A61A-49C2774F3916}" type="pres">
      <dgm:prSet presAssocID="{836FB29C-285E-49A2-8782-1DF8B85E969D}" presName="parentText" presStyleLbl="node1" presStyleIdx="4" presStyleCnt="8" custLinFactNeighborX="3691" custLinFactNeighborY="-34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D22F6-F4F3-43C3-9578-0A333FB29C79}" type="pres">
      <dgm:prSet presAssocID="{279CAA32-CEA0-486E-B2A3-3AF08B3F7BAA}" presName="spacer" presStyleCnt="0"/>
      <dgm:spPr/>
    </dgm:pt>
    <dgm:pt modelId="{7EF10DC3-F623-473B-B456-1E4820D39E92}" type="pres">
      <dgm:prSet presAssocID="{7F9390A6-8D4C-44E5-B677-404772867AE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25598-CA7F-416D-A85F-8EC9D2A1F36A}" type="pres">
      <dgm:prSet presAssocID="{E12508BF-F3C3-4ABA-9523-FCEACA55AF2E}" presName="spacer" presStyleCnt="0"/>
      <dgm:spPr/>
    </dgm:pt>
    <dgm:pt modelId="{0E67283F-C764-4A71-BC7D-951FDB28B3FD}" type="pres">
      <dgm:prSet presAssocID="{3EDB2C73-23B1-440E-95B4-B9CE6B5B5321}" presName="parentText" presStyleLbl="node1" presStyleIdx="6" presStyleCnt="8" custFlipVert="0" custScaleY="25658" custLinFactY="6726" custLinFactNeighborX="-19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B8FBE-524C-484E-B5E7-4BEDA230C3B7}" type="pres">
      <dgm:prSet presAssocID="{AF532B9C-8F09-4F60-91F7-3BB0C5883AC5}" presName="spacer" presStyleCnt="0"/>
      <dgm:spPr/>
    </dgm:pt>
    <dgm:pt modelId="{5BAF4782-8EBE-4F68-8A71-BE6F0C395443}" type="pres">
      <dgm:prSet presAssocID="{78DFAE24-3892-4EED-84DD-E791B8E9D56C}" presName="parentText" presStyleLbl="node1" presStyleIdx="7" presStyleCnt="8" custAng="0" custScaleY="83067" custLinFactY="-2668" custLinFactNeighborX="-2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27577-6B52-4ECC-97A2-2F6124BC849D}" srcId="{60F6B067-AE29-4E93-A096-CE5D97855A75}" destId="{7F9390A6-8D4C-44E5-B677-404772867AEC}" srcOrd="5" destOrd="0" parTransId="{A5CCF56A-1184-4F32-A5C7-A2CF57D43316}" sibTransId="{E12508BF-F3C3-4ABA-9523-FCEACA55AF2E}"/>
    <dgm:cxn modelId="{917D9337-244A-4260-994F-579AB616B2F1}" srcId="{60F6B067-AE29-4E93-A096-CE5D97855A75}" destId="{78DFAE24-3892-4EED-84DD-E791B8E9D56C}" srcOrd="7" destOrd="0" parTransId="{4255802B-82E0-4D86-A8CD-6B0E72C1A134}" sibTransId="{FC6EF7CA-EE7D-4CC1-8D87-4D964B7C169A}"/>
    <dgm:cxn modelId="{F45B152B-F3F6-4252-8AD0-DC2203B5BADA}" type="presOf" srcId="{C4F16F78-AB63-4AEF-B7B4-1A1335AF62A4}" destId="{21574B47-8B8C-4A62-99AA-D47A93FCE342}" srcOrd="0" destOrd="0" presId="urn:microsoft.com/office/officeart/2005/8/layout/vList2"/>
    <dgm:cxn modelId="{E36F5352-EA59-424F-889A-A76D7FB7C001}" type="presOf" srcId="{3EDB2C73-23B1-440E-95B4-B9CE6B5B5321}" destId="{0E67283F-C764-4A71-BC7D-951FDB28B3FD}" srcOrd="0" destOrd="0" presId="urn:microsoft.com/office/officeart/2005/8/layout/vList2"/>
    <dgm:cxn modelId="{ED12C4CA-1B8D-4409-80FA-0AFC56DD9D6E}" srcId="{60F6B067-AE29-4E93-A096-CE5D97855A75}" destId="{5CDF1CEE-60E5-43FD-837D-9D98FD9A2969}" srcOrd="3" destOrd="0" parTransId="{88E95F04-2DD4-429D-9C9A-17B1F75A3357}" sibTransId="{2C614809-2A65-4584-A1DC-9AE2E3AA9D6C}"/>
    <dgm:cxn modelId="{87FCF45E-E802-4EC8-B99D-AC0FED722798}" type="presOf" srcId="{8FEE1581-E919-42A6-88C2-6B6C2A6CB3A2}" destId="{5FF03EB5-61A1-4158-B820-362EA8E4CEE2}" srcOrd="0" destOrd="0" presId="urn:microsoft.com/office/officeart/2005/8/layout/vList2"/>
    <dgm:cxn modelId="{C128C414-B965-4B12-A134-C9E9B4F734DB}" type="presOf" srcId="{78DFAE24-3892-4EED-84DD-E791B8E9D56C}" destId="{5BAF4782-8EBE-4F68-8A71-BE6F0C395443}" srcOrd="0" destOrd="0" presId="urn:microsoft.com/office/officeart/2005/8/layout/vList2"/>
    <dgm:cxn modelId="{F29DB226-F3E0-4970-A52F-29A3532E6D39}" srcId="{60F6B067-AE29-4E93-A096-CE5D97855A75}" destId="{C4F16F78-AB63-4AEF-B7B4-1A1335AF62A4}" srcOrd="0" destOrd="0" parTransId="{EF5EAA72-8305-4551-8446-8781CC0A6855}" sibTransId="{69BE7908-4482-4C6C-B182-FFCCD0ED7208}"/>
    <dgm:cxn modelId="{5FC90491-DC1B-4533-BB8A-E087A28B7ED9}" srcId="{60F6B067-AE29-4E93-A096-CE5D97855A75}" destId="{B3C30CA7-66CA-488E-A89F-D041D85E952D}" srcOrd="1" destOrd="0" parTransId="{6C5BBE60-8341-4025-AC3D-F3ECE063A3AB}" sibTransId="{45B4135D-BD65-4258-AE7B-87CA011D09E0}"/>
    <dgm:cxn modelId="{27D49095-B09F-4950-A7B5-03E1A7E3F72D}" type="presOf" srcId="{5CDF1CEE-60E5-43FD-837D-9D98FD9A2969}" destId="{3B966503-7826-4CB4-BD43-58F6FD90F4F6}" srcOrd="0" destOrd="0" presId="urn:microsoft.com/office/officeart/2005/8/layout/vList2"/>
    <dgm:cxn modelId="{096A6D63-0894-4C1B-ADC7-A59D8A09E4E7}" srcId="{60F6B067-AE29-4E93-A096-CE5D97855A75}" destId="{8FEE1581-E919-42A6-88C2-6B6C2A6CB3A2}" srcOrd="2" destOrd="0" parTransId="{31295877-DFE5-4722-92E5-DF73D76DB983}" sibTransId="{5108EBC4-61C2-4D59-BF76-E631832FA73F}"/>
    <dgm:cxn modelId="{4885C954-1CDD-465E-96AB-62EF6ED314C2}" type="presOf" srcId="{7F9390A6-8D4C-44E5-B677-404772867AEC}" destId="{7EF10DC3-F623-473B-B456-1E4820D39E92}" srcOrd="0" destOrd="0" presId="urn:microsoft.com/office/officeart/2005/8/layout/vList2"/>
    <dgm:cxn modelId="{B0732568-9053-4C0D-ABE3-A34EF8DAE264}" type="presOf" srcId="{836FB29C-285E-49A2-8782-1DF8B85E969D}" destId="{53043D2F-61E6-49E9-A61A-49C2774F3916}" srcOrd="0" destOrd="0" presId="urn:microsoft.com/office/officeart/2005/8/layout/vList2"/>
    <dgm:cxn modelId="{00B643AC-1F0E-4EF8-AB9D-2E8C7A9C898B}" type="presOf" srcId="{B3C30CA7-66CA-488E-A89F-D041D85E952D}" destId="{6F7E4FC9-C6B9-4F24-8EDD-184007149E12}" srcOrd="0" destOrd="0" presId="urn:microsoft.com/office/officeart/2005/8/layout/vList2"/>
    <dgm:cxn modelId="{75AF1D48-C707-479F-9FA9-093B66447828}" srcId="{60F6B067-AE29-4E93-A096-CE5D97855A75}" destId="{3EDB2C73-23B1-440E-95B4-B9CE6B5B5321}" srcOrd="6" destOrd="0" parTransId="{924B8426-E54A-49DA-9607-958AB4AE1A94}" sibTransId="{AF532B9C-8F09-4F60-91F7-3BB0C5883AC5}"/>
    <dgm:cxn modelId="{DC57A742-FC64-4AF4-9904-58766A5D915C}" srcId="{60F6B067-AE29-4E93-A096-CE5D97855A75}" destId="{836FB29C-285E-49A2-8782-1DF8B85E969D}" srcOrd="4" destOrd="0" parTransId="{E696423C-6766-4B51-8719-18C469DA6F46}" sibTransId="{279CAA32-CEA0-486E-B2A3-3AF08B3F7BAA}"/>
    <dgm:cxn modelId="{85E0D6F9-BEE0-42B0-93AD-A23EA6E9F438}" type="presOf" srcId="{60F6B067-AE29-4E93-A096-CE5D97855A75}" destId="{D94A9B42-61E6-4440-A628-922B44EE17D9}" srcOrd="0" destOrd="0" presId="urn:microsoft.com/office/officeart/2005/8/layout/vList2"/>
    <dgm:cxn modelId="{2BA0A7A8-EA0B-4F46-882C-3EF8ADF12C89}" type="presParOf" srcId="{D94A9B42-61E6-4440-A628-922B44EE17D9}" destId="{21574B47-8B8C-4A62-99AA-D47A93FCE342}" srcOrd="0" destOrd="0" presId="urn:microsoft.com/office/officeart/2005/8/layout/vList2"/>
    <dgm:cxn modelId="{D5529BAF-9205-4A2A-BB9A-76550FE7D34F}" type="presParOf" srcId="{D94A9B42-61E6-4440-A628-922B44EE17D9}" destId="{718EC6F8-173E-4743-97D1-4C905A823557}" srcOrd="1" destOrd="0" presId="urn:microsoft.com/office/officeart/2005/8/layout/vList2"/>
    <dgm:cxn modelId="{6B290642-FD57-4943-B39E-7F96F8D4A4AC}" type="presParOf" srcId="{D94A9B42-61E6-4440-A628-922B44EE17D9}" destId="{6F7E4FC9-C6B9-4F24-8EDD-184007149E12}" srcOrd="2" destOrd="0" presId="urn:microsoft.com/office/officeart/2005/8/layout/vList2"/>
    <dgm:cxn modelId="{DCB50622-7B48-4994-9C17-D5F85288C5EF}" type="presParOf" srcId="{D94A9B42-61E6-4440-A628-922B44EE17D9}" destId="{232FA09C-786B-49BB-9443-F8C3C4DCE58C}" srcOrd="3" destOrd="0" presId="urn:microsoft.com/office/officeart/2005/8/layout/vList2"/>
    <dgm:cxn modelId="{7E3A2F6A-AF51-4EA4-AF1E-AA3ACE66E8A5}" type="presParOf" srcId="{D94A9B42-61E6-4440-A628-922B44EE17D9}" destId="{5FF03EB5-61A1-4158-B820-362EA8E4CEE2}" srcOrd="4" destOrd="0" presId="urn:microsoft.com/office/officeart/2005/8/layout/vList2"/>
    <dgm:cxn modelId="{67A2AB8D-0398-462A-8084-B1683B6BFD41}" type="presParOf" srcId="{D94A9B42-61E6-4440-A628-922B44EE17D9}" destId="{9C34FB00-D60A-4724-A912-FE8FAB9D17D1}" srcOrd="5" destOrd="0" presId="urn:microsoft.com/office/officeart/2005/8/layout/vList2"/>
    <dgm:cxn modelId="{3DCD6711-548E-424E-89A4-5A9BAAA087FD}" type="presParOf" srcId="{D94A9B42-61E6-4440-A628-922B44EE17D9}" destId="{3B966503-7826-4CB4-BD43-58F6FD90F4F6}" srcOrd="6" destOrd="0" presId="urn:microsoft.com/office/officeart/2005/8/layout/vList2"/>
    <dgm:cxn modelId="{5611CB7A-537D-46EB-B7B6-FD18BE0FFB6D}" type="presParOf" srcId="{D94A9B42-61E6-4440-A628-922B44EE17D9}" destId="{4DEA59F9-C512-413A-9656-7654204F583F}" srcOrd="7" destOrd="0" presId="urn:microsoft.com/office/officeart/2005/8/layout/vList2"/>
    <dgm:cxn modelId="{8DACB044-A8AF-4C24-94F4-D80A11FECA4F}" type="presParOf" srcId="{D94A9B42-61E6-4440-A628-922B44EE17D9}" destId="{53043D2F-61E6-49E9-A61A-49C2774F3916}" srcOrd="8" destOrd="0" presId="urn:microsoft.com/office/officeart/2005/8/layout/vList2"/>
    <dgm:cxn modelId="{A29F49FA-624D-469E-BEF2-D7C6A83F6152}" type="presParOf" srcId="{D94A9B42-61E6-4440-A628-922B44EE17D9}" destId="{F2AD22F6-F4F3-43C3-9578-0A333FB29C79}" srcOrd="9" destOrd="0" presId="urn:microsoft.com/office/officeart/2005/8/layout/vList2"/>
    <dgm:cxn modelId="{8ACD01F1-5630-4441-A5C8-817C44CF05C3}" type="presParOf" srcId="{D94A9B42-61E6-4440-A628-922B44EE17D9}" destId="{7EF10DC3-F623-473B-B456-1E4820D39E92}" srcOrd="10" destOrd="0" presId="urn:microsoft.com/office/officeart/2005/8/layout/vList2"/>
    <dgm:cxn modelId="{45095090-8A6F-42AE-A16B-25ADA693ABDE}" type="presParOf" srcId="{D94A9B42-61E6-4440-A628-922B44EE17D9}" destId="{EFE25598-CA7F-416D-A85F-8EC9D2A1F36A}" srcOrd="11" destOrd="0" presId="urn:microsoft.com/office/officeart/2005/8/layout/vList2"/>
    <dgm:cxn modelId="{F2EABD19-413C-403B-A93D-903E523551A3}" type="presParOf" srcId="{D94A9B42-61E6-4440-A628-922B44EE17D9}" destId="{0E67283F-C764-4A71-BC7D-951FDB28B3FD}" srcOrd="12" destOrd="0" presId="urn:microsoft.com/office/officeart/2005/8/layout/vList2"/>
    <dgm:cxn modelId="{4F90516E-7921-4FA2-8A29-5AAC58E1374F}" type="presParOf" srcId="{D94A9B42-61E6-4440-A628-922B44EE17D9}" destId="{891B8FBE-524C-484E-B5E7-4BEDA230C3B7}" srcOrd="13" destOrd="0" presId="urn:microsoft.com/office/officeart/2005/8/layout/vList2"/>
    <dgm:cxn modelId="{38067A03-C8D1-4E14-A85B-E76A8B27BE9F}" type="presParOf" srcId="{D94A9B42-61E6-4440-A628-922B44EE17D9}" destId="{5BAF4782-8EBE-4F68-8A71-BE6F0C39544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106102-4AFB-48D7-8362-461510DF8FB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E07A48-9B78-47C7-B892-587904907A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0" y="2506"/>
          <a:ext cx="2664295" cy="1282252"/>
        </a:xfr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Федеральный закон </a:t>
          </a:r>
          <a:br>
            <a:rPr lang="ru-RU" sz="1800" b="1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</a:br>
          <a:r>
            <a:rPr lang="ru-RU" sz="1800" b="1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«О таможенном регулировании </a:t>
          </a:r>
          <a:br>
            <a:rPr lang="ru-RU" sz="1800" b="1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</a:br>
          <a:r>
            <a:rPr lang="ru-RU" sz="1800" b="1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в Российской Федерации»</a:t>
          </a:r>
          <a:endParaRPr lang="ru-RU" sz="1800" b="1" dirty="0">
            <a:solidFill>
              <a:srgbClr val="006600"/>
            </a:solidFill>
            <a:latin typeface="Times New Roman"/>
            <a:ea typeface="+mn-ea"/>
            <a:cs typeface="+mn-cs"/>
          </a:endParaRPr>
        </a:p>
      </dgm:t>
    </dgm:pt>
    <dgm:pt modelId="{8E830616-E825-47F5-969B-5E8E27DE89C7}" type="parTrans" cxnId="{B31BD414-7461-4E8F-8163-F986F35649E9}">
      <dgm:prSet/>
      <dgm:spPr/>
      <dgm:t>
        <a:bodyPr/>
        <a:lstStyle/>
        <a:p>
          <a:endParaRPr lang="ru-RU"/>
        </a:p>
      </dgm:t>
    </dgm:pt>
    <dgm:pt modelId="{5B1BDCC5-1FE1-4B71-BA63-E1F781A2137A}" type="sibTrans" cxnId="{B31BD414-7461-4E8F-8163-F986F35649E9}">
      <dgm:prSet/>
      <dgm:spPr>
        <a:xfrm rot="5400000">
          <a:off x="1091725" y="1316815"/>
          <a:ext cx="480844" cy="577013"/>
        </a:xfrm>
        <a:solidFill>
          <a:srgbClr val="9BBB59">
            <a:lumMod val="60000"/>
            <a:lumOff val="40000"/>
            <a:alpha val="90000"/>
          </a:srgbClr>
        </a:solidFill>
        <a:ln>
          <a:solidFill>
            <a:srgbClr val="9BBB59">
              <a:lumMod val="75000"/>
              <a:alpha val="90000"/>
            </a:srgbClr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34E33DD7-772D-4C1E-AA7F-553DC71F312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0" y="1925885"/>
          <a:ext cx="2664295" cy="1282252"/>
        </a:xfr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постановление Правительства Российской Федерации</a:t>
          </a:r>
          <a:endParaRPr lang="ru-RU" sz="1800" b="1" dirty="0">
            <a:solidFill>
              <a:srgbClr val="006600"/>
            </a:solidFill>
            <a:latin typeface="Times New Roman"/>
            <a:ea typeface="+mn-ea"/>
            <a:cs typeface="+mn-cs"/>
          </a:endParaRPr>
        </a:p>
      </dgm:t>
    </dgm:pt>
    <dgm:pt modelId="{97F290CF-5F77-4557-8360-9EAA604EE10C}" type="parTrans" cxnId="{36E14B68-835A-4688-9E3E-C854D3AF76CB}">
      <dgm:prSet/>
      <dgm:spPr/>
      <dgm:t>
        <a:bodyPr/>
        <a:lstStyle/>
        <a:p>
          <a:endParaRPr lang="ru-RU"/>
        </a:p>
      </dgm:t>
    </dgm:pt>
    <dgm:pt modelId="{6B27360E-8744-43CE-8CD7-67D6D8DA72F2}" type="sibTrans" cxnId="{36E14B68-835A-4688-9E3E-C854D3AF76CB}">
      <dgm:prSet/>
      <dgm:spPr>
        <a:xfrm rot="5400000">
          <a:off x="1091725" y="3240194"/>
          <a:ext cx="480844" cy="577013"/>
        </a:xfrm>
        <a:solidFill>
          <a:srgbClr val="9BBB59">
            <a:lumMod val="60000"/>
            <a:lumOff val="40000"/>
            <a:alpha val="90000"/>
          </a:srgbClr>
        </a:solidFill>
        <a:ln>
          <a:solidFill>
            <a:srgbClr val="9BBB59">
              <a:lumMod val="75000"/>
              <a:alpha val="90000"/>
            </a:srgbClr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E8929CD5-5B81-467F-ACB1-A9B719BF19A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0" y="3849264"/>
          <a:ext cx="2664295" cy="1282252"/>
        </a:xfr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правовые акты Минфина России </a:t>
          </a:r>
          <a:br>
            <a:rPr lang="ru-RU" sz="1800" b="1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</a:br>
          <a:r>
            <a:rPr lang="ru-RU" sz="1800" b="1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и ФТС России</a:t>
          </a:r>
          <a:endParaRPr lang="ru-RU" sz="1800" b="1" dirty="0">
            <a:solidFill>
              <a:srgbClr val="006600"/>
            </a:solidFill>
            <a:latin typeface="Times New Roman"/>
            <a:ea typeface="+mn-ea"/>
            <a:cs typeface="+mn-cs"/>
          </a:endParaRPr>
        </a:p>
      </dgm:t>
    </dgm:pt>
    <dgm:pt modelId="{CB92916C-A508-4267-84C5-2EDC274A28CD}" type="parTrans" cxnId="{7D6AAC1F-5979-4953-A868-ECB6C49935F1}">
      <dgm:prSet/>
      <dgm:spPr/>
      <dgm:t>
        <a:bodyPr/>
        <a:lstStyle/>
        <a:p>
          <a:endParaRPr lang="ru-RU"/>
        </a:p>
      </dgm:t>
    </dgm:pt>
    <dgm:pt modelId="{68681D5F-AFE1-4F7C-8D8F-7196EA5CF358}" type="sibTrans" cxnId="{7D6AAC1F-5979-4953-A868-ECB6C49935F1}">
      <dgm:prSet/>
      <dgm:spPr/>
      <dgm:t>
        <a:bodyPr/>
        <a:lstStyle/>
        <a:p>
          <a:endParaRPr lang="ru-RU"/>
        </a:p>
      </dgm:t>
    </dgm:pt>
    <dgm:pt modelId="{F6C1A556-0A9E-4D14-B9CD-57EE46AC3DEE}" type="pres">
      <dgm:prSet presAssocID="{11106102-4AFB-48D7-8362-461510DF8FB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1C788B-1572-4B06-B344-8D0D4615C7BE}" type="pres">
      <dgm:prSet presAssocID="{79E07A48-9B78-47C7-B892-587904907A93}" presName="node" presStyleLbl="node1" presStyleIdx="0" presStyleCnt="3" custLinFactNeighborX="78264" custLinFactNeighborY="1466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7BA6F2D-2662-4AA1-979A-36D1F38E09B2}" type="pres">
      <dgm:prSet presAssocID="{5B1BDCC5-1FE1-4B71-BA63-E1F781A2137A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4D444340-7E70-4FDA-89B3-96A5A4F95021}" type="pres">
      <dgm:prSet presAssocID="{5B1BDCC5-1FE1-4B71-BA63-E1F781A2137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7670611-C891-42E5-8C5F-5D9FBF2435B0}" type="pres">
      <dgm:prSet presAssocID="{34E33DD7-772D-4C1E-AA7F-553DC71F3123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B3E1548-F8F2-4C06-9718-D5D396039370}" type="pres">
      <dgm:prSet presAssocID="{6B27360E-8744-43CE-8CD7-67D6D8DA72F2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1EAFD1C3-834F-4A2B-A835-DA6D016240F4}" type="pres">
      <dgm:prSet presAssocID="{6B27360E-8744-43CE-8CD7-67D6D8DA72F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1ABDA83-20CF-4F76-B30F-B6DE742D6444}" type="pres">
      <dgm:prSet presAssocID="{E8929CD5-5B81-467F-ACB1-A9B719BF19A2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7D6AAC1F-5979-4953-A868-ECB6C49935F1}" srcId="{11106102-4AFB-48D7-8362-461510DF8FBE}" destId="{E8929CD5-5B81-467F-ACB1-A9B719BF19A2}" srcOrd="2" destOrd="0" parTransId="{CB92916C-A508-4267-84C5-2EDC274A28CD}" sibTransId="{68681D5F-AFE1-4F7C-8D8F-7196EA5CF358}"/>
    <dgm:cxn modelId="{EE7FA2F2-75BE-405B-A3D2-EE5E32D7CE0A}" type="presOf" srcId="{5B1BDCC5-1FE1-4B71-BA63-E1F781A2137A}" destId="{4D444340-7E70-4FDA-89B3-96A5A4F95021}" srcOrd="1" destOrd="0" presId="urn:microsoft.com/office/officeart/2005/8/layout/process2"/>
    <dgm:cxn modelId="{1BB00203-7933-4DF9-96BA-A781CAB40373}" type="presOf" srcId="{79E07A48-9B78-47C7-B892-587904907A93}" destId="{AB1C788B-1572-4B06-B344-8D0D4615C7BE}" srcOrd="0" destOrd="0" presId="urn:microsoft.com/office/officeart/2005/8/layout/process2"/>
    <dgm:cxn modelId="{42CEF0A7-49E5-4505-A98C-EBB3A67DB0AF}" type="presOf" srcId="{11106102-4AFB-48D7-8362-461510DF8FBE}" destId="{F6C1A556-0A9E-4D14-B9CD-57EE46AC3DEE}" srcOrd="0" destOrd="0" presId="urn:microsoft.com/office/officeart/2005/8/layout/process2"/>
    <dgm:cxn modelId="{C02E21EE-4024-4D9B-9208-8249B90007DD}" type="presOf" srcId="{5B1BDCC5-1FE1-4B71-BA63-E1F781A2137A}" destId="{17BA6F2D-2662-4AA1-979A-36D1F38E09B2}" srcOrd="0" destOrd="0" presId="urn:microsoft.com/office/officeart/2005/8/layout/process2"/>
    <dgm:cxn modelId="{6A40B0E2-98FA-482F-9C26-ADFA629301DA}" type="presOf" srcId="{6B27360E-8744-43CE-8CD7-67D6D8DA72F2}" destId="{1EAFD1C3-834F-4A2B-A835-DA6D016240F4}" srcOrd="1" destOrd="0" presId="urn:microsoft.com/office/officeart/2005/8/layout/process2"/>
    <dgm:cxn modelId="{00355860-1E81-4E25-A848-A9BCA53C3F75}" type="presOf" srcId="{E8929CD5-5B81-467F-ACB1-A9B719BF19A2}" destId="{11ABDA83-20CF-4F76-B30F-B6DE742D6444}" srcOrd="0" destOrd="0" presId="urn:microsoft.com/office/officeart/2005/8/layout/process2"/>
    <dgm:cxn modelId="{B31BD414-7461-4E8F-8163-F986F35649E9}" srcId="{11106102-4AFB-48D7-8362-461510DF8FBE}" destId="{79E07A48-9B78-47C7-B892-587904907A93}" srcOrd="0" destOrd="0" parTransId="{8E830616-E825-47F5-969B-5E8E27DE89C7}" sibTransId="{5B1BDCC5-1FE1-4B71-BA63-E1F781A2137A}"/>
    <dgm:cxn modelId="{36E14B68-835A-4688-9E3E-C854D3AF76CB}" srcId="{11106102-4AFB-48D7-8362-461510DF8FBE}" destId="{34E33DD7-772D-4C1E-AA7F-553DC71F3123}" srcOrd="1" destOrd="0" parTransId="{97F290CF-5F77-4557-8360-9EAA604EE10C}" sibTransId="{6B27360E-8744-43CE-8CD7-67D6D8DA72F2}"/>
    <dgm:cxn modelId="{C2F86F2B-0CB3-4D62-B427-B501F8734C78}" type="presOf" srcId="{6B27360E-8744-43CE-8CD7-67D6D8DA72F2}" destId="{1B3E1548-F8F2-4C06-9718-D5D396039370}" srcOrd="0" destOrd="0" presId="urn:microsoft.com/office/officeart/2005/8/layout/process2"/>
    <dgm:cxn modelId="{5C1DAF14-C0D2-4459-916A-7472B5EE722E}" type="presOf" srcId="{34E33DD7-772D-4C1E-AA7F-553DC71F3123}" destId="{47670611-C891-42E5-8C5F-5D9FBF2435B0}" srcOrd="0" destOrd="0" presId="urn:microsoft.com/office/officeart/2005/8/layout/process2"/>
    <dgm:cxn modelId="{19729C86-ABA6-4AD4-9FC7-4412FC0055AD}" type="presParOf" srcId="{F6C1A556-0A9E-4D14-B9CD-57EE46AC3DEE}" destId="{AB1C788B-1572-4B06-B344-8D0D4615C7BE}" srcOrd="0" destOrd="0" presId="urn:microsoft.com/office/officeart/2005/8/layout/process2"/>
    <dgm:cxn modelId="{96D86A31-7651-4C5F-899F-822DB9844DEA}" type="presParOf" srcId="{F6C1A556-0A9E-4D14-B9CD-57EE46AC3DEE}" destId="{17BA6F2D-2662-4AA1-979A-36D1F38E09B2}" srcOrd="1" destOrd="0" presId="urn:microsoft.com/office/officeart/2005/8/layout/process2"/>
    <dgm:cxn modelId="{102F4A7F-08C9-4A5D-9BAE-D432E19653E9}" type="presParOf" srcId="{17BA6F2D-2662-4AA1-979A-36D1F38E09B2}" destId="{4D444340-7E70-4FDA-89B3-96A5A4F95021}" srcOrd="0" destOrd="0" presId="urn:microsoft.com/office/officeart/2005/8/layout/process2"/>
    <dgm:cxn modelId="{1027E3E7-467B-4315-85A4-CE80537B1704}" type="presParOf" srcId="{F6C1A556-0A9E-4D14-B9CD-57EE46AC3DEE}" destId="{47670611-C891-42E5-8C5F-5D9FBF2435B0}" srcOrd="2" destOrd="0" presId="urn:microsoft.com/office/officeart/2005/8/layout/process2"/>
    <dgm:cxn modelId="{3C83764E-2ABA-4E1B-A230-8814FABD14E1}" type="presParOf" srcId="{F6C1A556-0A9E-4D14-B9CD-57EE46AC3DEE}" destId="{1B3E1548-F8F2-4C06-9718-D5D396039370}" srcOrd="3" destOrd="0" presId="urn:microsoft.com/office/officeart/2005/8/layout/process2"/>
    <dgm:cxn modelId="{A86F80DE-7374-4D68-9E7A-38101E8FDDEA}" type="presParOf" srcId="{1B3E1548-F8F2-4C06-9718-D5D396039370}" destId="{1EAFD1C3-834F-4A2B-A835-DA6D016240F4}" srcOrd="0" destOrd="0" presId="urn:microsoft.com/office/officeart/2005/8/layout/process2"/>
    <dgm:cxn modelId="{6941C406-168C-4EFE-8AA1-39D4C631E397}" type="presParOf" srcId="{F6C1A556-0A9E-4D14-B9CD-57EE46AC3DEE}" destId="{11ABDA83-20CF-4F76-B30F-B6DE742D6444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106102-4AFB-48D7-8362-461510DF8FB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C1A556-0A9E-4D14-B9CD-57EE46AC3DEE}" type="pres">
      <dgm:prSet presAssocID="{11106102-4AFB-48D7-8362-461510DF8FB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09BF5-BB83-4705-9D73-282562EFC49D}" type="presOf" srcId="{11106102-4AFB-48D7-8362-461510DF8FBE}" destId="{F6C1A556-0A9E-4D14-B9CD-57EE46AC3DE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F6B067-AE29-4E93-A096-CE5D97855A7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F16F78-AB63-4AEF-B7B4-1A1335AF62A4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 Излишняя уплата или излишнее взыскание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F5EAA72-8305-4551-8446-8781CC0A6855}" type="parTrans" cxnId="{F29DB226-F3E0-4970-A52F-29A3532E6D39}">
      <dgm:prSet/>
      <dgm:spPr/>
      <dgm:t>
        <a:bodyPr/>
        <a:lstStyle/>
        <a:p>
          <a:endParaRPr lang="ru-RU"/>
        </a:p>
      </dgm:t>
    </dgm:pt>
    <dgm:pt modelId="{69BE7908-4482-4C6C-B182-FFCCD0ED7208}" type="sibTrans" cxnId="{F29DB226-F3E0-4970-A52F-29A3532E6D39}">
      <dgm:prSet/>
      <dgm:spPr/>
      <dgm:t>
        <a:bodyPr/>
        <a:lstStyle/>
        <a:p>
          <a:endParaRPr lang="ru-RU"/>
        </a:p>
      </dgm:t>
    </dgm:pt>
    <dgm:pt modelId="{B3C30CA7-66CA-488E-A89F-D041D85E952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 Ошибочная уплата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C5BBE60-8341-4025-AC3D-F3ECE063A3AB}" type="parTrans" cxnId="{5FC90491-DC1B-4533-BB8A-E087A28B7ED9}">
      <dgm:prSet/>
      <dgm:spPr/>
      <dgm:t>
        <a:bodyPr/>
        <a:lstStyle/>
        <a:p>
          <a:endParaRPr lang="ru-RU"/>
        </a:p>
      </dgm:t>
    </dgm:pt>
    <dgm:pt modelId="{45B4135D-BD65-4258-AE7B-87CA011D09E0}" type="sibTrans" cxnId="{5FC90491-DC1B-4533-BB8A-E087A28B7ED9}">
      <dgm:prSet/>
      <dgm:spPr/>
      <dgm:t>
        <a:bodyPr/>
        <a:lstStyle/>
        <a:p>
          <a:endParaRPr lang="ru-RU"/>
        </a:p>
      </dgm:t>
    </dgm:pt>
    <dgm:pt modelId="{5CDF1CEE-60E5-43FD-837D-9D98FD9A296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 Возврат при реэкспорте / реимпорте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8E95F04-2DD4-429D-9C9A-17B1F75A3357}" type="parTrans" cxnId="{ED12C4CA-1B8D-4409-80FA-0AFC56DD9D6E}">
      <dgm:prSet/>
      <dgm:spPr/>
      <dgm:t>
        <a:bodyPr/>
        <a:lstStyle/>
        <a:p>
          <a:endParaRPr lang="ru-RU"/>
        </a:p>
      </dgm:t>
    </dgm:pt>
    <dgm:pt modelId="{2C614809-2A65-4584-A1DC-9AE2E3AA9D6C}" type="sibTrans" cxnId="{ED12C4CA-1B8D-4409-80FA-0AFC56DD9D6E}">
      <dgm:prSet/>
      <dgm:spPr/>
      <dgm:t>
        <a:bodyPr/>
        <a:lstStyle/>
        <a:p>
          <a:endParaRPr lang="ru-RU"/>
        </a:p>
      </dgm:t>
    </dgm:pt>
    <dgm:pt modelId="{8FEE1581-E919-42A6-88C2-6B6C2A6CB3A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3. Прекращение обязанности по уплате таможенных пошлин, налогов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295877-DFE5-4722-92E5-DF73D76DB983}" type="parTrans" cxnId="{096A6D63-0894-4C1B-ADC7-A59D8A09E4E7}">
      <dgm:prSet/>
      <dgm:spPr/>
      <dgm:t>
        <a:bodyPr/>
        <a:lstStyle/>
        <a:p>
          <a:endParaRPr lang="ru-RU"/>
        </a:p>
      </dgm:t>
    </dgm:pt>
    <dgm:pt modelId="{5108EBC4-61C2-4D59-BF76-E631832FA73F}" type="sibTrans" cxnId="{096A6D63-0894-4C1B-ADC7-A59D8A09E4E7}">
      <dgm:prSet/>
      <dgm:spPr/>
      <dgm:t>
        <a:bodyPr/>
        <a:lstStyle/>
        <a:p>
          <a:endParaRPr lang="ru-RU"/>
        </a:p>
      </dgm:t>
    </dgm:pt>
    <dgm:pt modelId="{D94A9B42-61E6-4440-A628-922B44EE17D9}" type="pres">
      <dgm:prSet presAssocID="{60F6B067-AE29-4E93-A096-CE5D97855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574B47-8B8C-4A62-99AA-D47A93FCE342}" type="pres">
      <dgm:prSet presAssocID="{C4F16F78-AB63-4AEF-B7B4-1A1335AF62A4}" presName="parentText" presStyleLbl="node1" presStyleIdx="0" presStyleCnt="4" custScaleX="84498" custScaleY="85847" custLinFactY="-26040" custLinFactNeighborX="3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EC6F8-173E-4743-97D1-4C905A823557}" type="pres">
      <dgm:prSet presAssocID="{69BE7908-4482-4C6C-B182-FFCCD0ED7208}" presName="spacer" presStyleCnt="0"/>
      <dgm:spPr/>
    </dgm:pt>
    <dgm:pt modelId="{6F7E4FC9-C6B9-4F24-8EDD-184007149E12}" type="pres">
      <dgm:prSet presAssocID="{B3C30CA7-66CA-488E-A89F-D041D85E952D}" presName="parentText" presStyleLbl="node1" presStyleIdx="1" presStyleCnt="4" custScaleX="83996" custScaleY="53915" custLinFactY="-20751" custLinFactNeighborX="7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FA09C-786B-49BB-9443-F8C3C4DCE58C}" type="pres">
      <dgm:prSet presAssocID="{45B4135D-BD65-4258-AE7B-87CA011D09E0}" presName="spacer" presStyleCnt="0"/>
      <dgm:spPr/>
    </dgm:pt>
    <dgm:pt modelId="{5FF03EB5-61A1-4158-B820-362EA8E4CEE2}" type="pres">
      <dgm:prSet presAssocID="{8FEE1581-E919-42A6-88C2-6B6C2A6CB3A2}" presName="parentText" presStyleLbl="node1" presStyleIdx="2" presStyleCnt="4" custScaleX="84438" custScaleY="54696" custLinFactNeighborX="536" custLinFactNeighborY="-69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4FB00-D60A-4724-A912-FE8FAB9D17D1}" type="pres">
      <dgm:prSet presAssocID="{5108EBC4-61C2-4D59-BF76-E631832FA73F}" presName="spacer" presStyleCnt="0"/>
      <dgm:spPr/>
    </dgm:pt>
    <dgm:pt modelId="{3B966503-7826-4CB4-BD43-58F6FD90F4F6}" type="pres">
      <dgm:prSet presAssocID="{5CDF1CEE-60E5-43FD-837D-9D98FD9A2969}" presName="parentText" presStyleLbl="node1" presStyleIdx="3" presStyleCnt="4" custScaleX="83764" custScaleY="49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C90491-DC1B-4533-BB8A-E087A28B7ED9}" srcId="{60F6B067-AE29-4E93-A096-CE5D97855A75}" destId="{B3C30CA7-66CA-488E-A89F-D041D85E952D}" srcOrd="1" destOrd="0" parTransId="{6C5BBE60-8341-4025-AC3D-F3ECE063A3AB}" sibTransId="{45B4135D-BD65-4258-AE7B-87CA011D09E0}"/>
    <dgm:cxn modelId="{ED12C4CA-1B8D-4409-80FA-0AFC56DD9D6E}" srcId="{60F6B067-AE29-4E93-A096-CE5D97855A75}" destId="{5CDF1CEE-60E5-43FD-837D-9D98FD9A2969}" srcOrd="3" destOrd="0" parTransId="{88E95F04-2DD4-429D-9C9A-17B1F75A3357}" sibTransId="{2C614809-2A65-4584-A1DC-9AE2E3AA9D6C}"/>
    <dgm:cxn modelId="{096A6D63-0894-4C1B-ADC7-A59D8A09E4E7}" srcId="{60F6B067-AE29-4E93-A096-CE5D97855A75}" destId="{8FEE1581-E919-42A6-88C2-6B6C2A6CB3A2}" srcOrd="2" destOrd="0" parTransId="{31295877-DFE5-4722-92E5-DF73D76DB983}" sibTransId="{5108EBC4-61C2-4D59-BF76-E631832FA73F}"/>
    <dgm:cxn modelId="{4B009836-D5D0-459A-A116-C56CEE2F07A3}" type="presOf" srcId="{C4F16F78-AB63-4AEF-B7B4-1A1335AF62A4}" destId="{21574B47-8B8C-4A62-99AA-D47A93FCE342}" srcOrd="0" destOrd="0" presId="urn:microsoft.com/office/officeart/2005/8/layout/vList2"/>
    <dgm:cxn modelId="{6155B4F8-1C1F-4D88-8464-A093172EAC20}" type="presOf" srcId="{5CDF1CEE-60E5-43FD-837D-9D98FD9A2969}" destId="{3B966503-7826-4CB4-BD43-58F6FD90F4F6}" srcOrd="0" destOrd="0" presId="urn:microsoft.com/office/officeart/2005/8/layout/vList2"/>
    <dgm:cxn modelId="{4F6EC049-7AA5-4E9D-B8B6-B200335EFB32}" type="presOf" srcId="{8FEE1581-E919-42A6-88C2-6B6C2A6CB3A2}" destId="{5FF03EB5-61A1-4158-B820-362EA8E4CEE2}" srcOrd="0" destOrd="0" presId="urn:microsoft.com/office/officeart/2005/8/layout/vList2"/>
    <dgm:cxn modelId="{23713C10-6BB4-4BD4-B23C-05FE09CA990A}" type="presOf" srcId="{B3C30CA7-66CA-488E-A89F-D041D85E952D}" destId="{6F7E4FC9-C6B9-4F24-8EDD-184007149E12}" srcOrd="0" destOrd="0" presId="urn:microsoft.com/office/officeart/2005/8/layout/vList2"/>
    <dgm:cxn modelId="{F29DB226-F3E0-4970-A52F-29A3532E6D39}" srcId="{60F6B067-AE29-4E93-A096-CE5D97855A75}" destId="{C4F16F78-AB63-4AEF-B7B4-1A1335AF62A4}" srcOrd="0" destOrd="0" parTransId="{EF5EAA72-8305-4551-8446-8781CC0A6855}" sibTransId="{69BE7908-4482-4C6C-B182-FFCCD0ED7208}"/>
    <dgm:cxn modelId="{F18E4597-3DBD-4482-AE93-D17EEB7D2799}" type="presOf" srcId="{60F6B067-AE29-4E93-A096-CE5D97855A75}" destId="{D94A9B42-61E6-4440-A628-922B44EE17D9}" srcOrd="0" destOrd="0" presId="urn:microsoft.com/office/officeart/2005/8/layout/vList2"/>
    <dgm:cxn modelId="{22FFF59C-06B2-4DD2-80EC-7D6E877899CE}" type="presParOf" srcId="{D94A9B42-61E6-4440-A628-922B44EE17D9}" destId="{21574B47-8B8C-4A62-99AA-D47A93FCE342}" srcOrd="0" destOrd="0" presId="urn:microsoft.com/office/officeart/2005/8/layout/vList2"/>
    <dgm:cxn modelId="{A720C01C-2B96-4ED1-903C-DFEC0115735B}" type="presParOf" srcId="{D94A9B42-61E6-4440-A628-922B44EE17D9}" destId="{718EC6F8-173E-4743-97D1-4C905A823557}" srcOrd="1" destOrd="0" presId="urn:microsoft.com/office/officeart/2005/8/layout/vList2"/>
    <dgm:cxn modelId="{DD3D727F-7A8B-4970-BC48-09353534510E}" type="presParOf" srcId="{D94A9B42-61E6-4440-A628-922B44EE17D9}" destId="{6F7E4FC9-C6B9-4F24-8EDD-184007149E12}" srcOrd="2" destOrd="0" presId="urn:microsoft.com/office/officeart/2005/8/layout/vList2"/>
    <dgm:cxn modelId="{44D48ECF-3209-4FF4-BC31-A30B7D3407A6}" type="presParOf" srcId="{D94A9B42-61E6-4440-A628-922B44EE17D9}" destId="{232FA09C-786B-49BB-9443-F8C3C4DCE58C}" srcOrd="3" destOrd="0" presId="urn:microsoft.com/office/officeart/2005/8/layout/vList2"/>
    <dgm:cxn modelId="{43602F60-8D4E-47C2-B6DC-06CF3A91638D}" type="presParOf" srcId="{D94A9B42-61E6-4440-A628-922B44EE17D9}" destId="{5FF03EB5-61A1-4158-B820-362EA8E4CEE2}" srcOrd="4" destOrd="0" presId="urn:microsoft.com/office/officeart/2005/8/layout/vList2"/>
    <dgm:cxn modelId="{D3329DA1-395E-4C41-94A3-B4BF3102DCBE}" type="presParOf" srcId="{D94A9B42-61E6-4440-A628-922B44EE17D9}" destId="{9C34FB00-D60A-4724-A912-FE8FAB9D17D1}" srcOrd="5" destOrd="0" presId="urn:microsoft.com/office/officeart/2005/8/layout/vList2"/>
    <dgm:cxn modelId="{043424CB-1B84-4918-ABE0-FC265F6647D5}" type="presParOf" srcId="{D94A9B42-61E6-4440-A628-922B44EE17D9}" destId="{3B966503-7826-4CB4-BD43-58F6FD90F4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26E24C2-5427-4140-905C-6BB465A7EC9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F22323-3395-4F08-874F-F2415651D55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gm:spPr>
      <dgm:t>
        <a:bodyPr/>
        <a:lstStyle/>
        <a:p>
          <a:pPr algn="ctr"/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81216-E622-447C-BE74-C43166CB2D79}" type="parTrans" cxnId="{A6209D48-C85E-4919-B31E-C8D533534B60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AE39B-C9F2-4B93-9337-99A6BA72932D}" type="sibTrans" cxnId="{A6209D48-C85E-4919-B31E-C8D533534B60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472C5-E573-4008-ADA7-8233BC4509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на электронное взаимодействие между таможенными органами и плательщиками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и сведений в электронном виде</a:t>
          </a:r>
          <a:endParaRPr lang="ru-RU" sz="2000" b="1" dirty="0">
            <a:solidFill>
              <a:srgbClr val="0066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6E851-7A38-45C6-B8E5-B4B9E14E47B2}" type="parTrans" cxnId="{24E6C211-DD70-41E8-9664-3468370826E8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474A8-BE47-4249-B23F-A4EDBD1D9372}" type="sibTrans" cxnId="{24E6C211-DD70-41E8-9664-3468370826E8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F3E1E-66B2-461E-8B68-FB7000B2649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gm:spPr>
      <dgm:t>
        <a:bodyPr/>
        <a:lstStyle/>
        <a:p>
          <a:pPr algn="ctr"/>
          <a:endParaRPr lang="ru-RU" sz="25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7ABC8-C6E0-4A8B-A611-D83695AB3680}" type="parTrans" cxnId="{4103F6B8-7122-4C06-875A-482DF31DE4B5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5AF74-288F-4485-90CD-88660722683B}" type="sibTrans" cxnId="{4103F6B8-7122-4C06-875A-482DF31DE4B5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69650-1BE9-410E-88A6-972C5C18B2B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значительное сокращение сроков возвратов: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излишне уплаченных (взысканных)  не более 5 рабочих дней, </a:t>
          </a:r>
          <a:r>
            <a:rPr lang="ru-RU" sz="1800" b="1" baseline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baseline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baseline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авансовых платежей </a:t>
          </a:r>
          <a:r>
            <a:rPr lang="ru-RU" sz="1800" b="1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не более 10 рабочих дней.</a:t>
          </a:r>
          <a:endParaRPr lang="ru-RU" sz="1800" b="1" baseline="0" dirty="0">
            <a:solidFill>
              <a:srgbClr val="0066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76E4D-8B55-45F6-934B-646D62126E73}" type="parTrans" cxnId="{EB50EC68-8C0F-44CB-B40B-8711263CEDDF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DF99E-57BC-41CC-B481-29EE41DC74D5}" type="sibTrans" cxnId="{EB50EC68-8C0F-44CB-B40B-8711263CEDDF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5A6B8-8EA9-44FC-AD9C-DEC15E45220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gm:spPr>
      <dgm:t>
        <a:bodyPr/>
        <a:lstStyle/>
        <a:p>
          <a:pPr algn="ctr"/>
          <a:endParaRPr lang="ru-RU" sz="25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C5D0D-9B38-413B-AE4C-63D3BCC245FD}" type="parTrans" cxnId="{7E23D2E6-409C-44BB-BBEA-7FA0C98C1E48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471FF-D4C8-4AAE-822F-904B6D390F2D}" type="sibTrans" cxnId="{7E23D2E6-409C-44BB-BBEA-7FA0C98C1E48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3F58B-9442-4563-8532-3E5C2A84481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количества документов, необходимых для осуществления возвратов: 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излишне уплаченных (взысканных) – не требуется, </a:t>
          </a:r>
          <a:br>
            <a:rPr lang="ru-RU" sz="1800" b="1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авансовых платежей – заявление.</a:t>
          </a:r>
          <a:endParaRPr lang="ru-RU" sz="1800" b="1" baseline="0" dirty="0">
            <a:solidFill>
              <a:srgbClr val="0066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F9BAE-F5BC-4056-9E1A-90DE25B20C97}" type="parTrans" cxnId="{C7D53D0B-F83C-4222-9435-AC8DA073D94A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23E85-533D-4951-B143-A776A5EE0AC5}" type="sibTrans" cxnId="{C7D53D0B-F83C-4222-9435-AC8DA073D94A}">
      <dgm:prSet/>
      <dgm:spPr/>
      <dgm:t>
        <a:bodyPr/>
        <a:lstStyle/>
        <a:p>
          <a:pPr algn="ctr"/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2E0D9-3D24-4052-BED4-6233CC7A16D2}" type="pres">
      <dgm:prSet presAssocID="{F26E24C2-5427-4140-905C-6BB465A7EC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92D91-0ECC-487C-A227-A32FB5CBA025}" type="pres">
      <dgm:prSet presAssocID="{57F22323-3395-4F08-874F-F2415651D555}" presName="composite" presStyleCnt="0"/>
      <dgm:spPr/>
    </dgm:pt>
    <dgm:pt modelId="{67B618E3-731C-4422-B302-BB2923CDCC5E}" type="pres">
      <dgm:prSet presAssocID="{57F22323-3395-4F08-874F-F2415651D555}" presName="parentText" presStyleLbl="alignNode1" presStyleIdx="0" presStyleCnt="3" custLinFactNeighborX="0" custLinFactNeighborY="-3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47F2D-91AD-422A-8D59-AD1B5D3CF449}" type="pres">
      <dgm:prSet presAssocID="{57F22323-3395-4F08-874F-F2415651D555}" presName="descendantText" presStyleLbl="alignAcc1" presStyleIdx="0" presStyleCnt="3" custLinFactNeighborX="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15FEE-0A38-4F7E-87B3-898CB89E8CBA}" type="pres">
      <dgm:prSet presAssocID="{36BAE39B-C9F2-4B93-9337-99A6BA72932D}" presName="sp" presStyleCnt="0"/>
      <dgm:spPr/>
    </dgm:pt>
    <dgm:pt modelId="{10EB9C1C-EFF8-4628-ADB5-2737D86B6BD0}" type="pres">
      <dgm:prSet presAssocID="{F2D5A6B8-8EA9-44FC-AD9C-DEC15E452208}" presName="composite" presStyleCnt="0"/>
      <dgm:spPr/>
    </dgm:pt>
    <dgm:pt modelId="{0237CF8B-D073-4694-B4B8-47C6586601D2}" type="pres">
      <dgm:prSet presAssocID="{F2D5A6B8-8EA9-44FC-AD9C-DEC15E452208}" presName="parentText" presStyleLbl="alignNode1" presStyleIdx="1" presStyleCnt="3" custLinFactNeighborX="0" custLinFactNeighborY="-3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7F3F8-7BA0-4838-8C7A-218BBA81D53D}" type="pres">
      <dgm:prSet presAssocID="{F2D5A6B8-8EA9-44FC-AD9C-DEC15E452208}" presName="descendantText" presStyleLbl="alignAcc1" presStyleIdx="1" presStyleCnt="3" custLinFactNeighborX="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67460-7FFC-45D0-ABFC-E58B5C64F8AD}" type="pres">
      <dgm:prSet presAssocID="{A68471FF-D4C8-4AAE-822F-904B6D390F2D}" presName="sp" presStyleCnt="0"/>
      <dgm:spPr/>
    </dgm:pt>
    <dgm:pt modelId="{69CB08FA-47EE-4256-957A-47D1FC73561A}" type="pres">
      <dgm:prSet presAssocID="{133F3E1E-66B2-461E-8B68-FB7000B2649E}" presName="composite" presStyleCnt="0"/>
      <dgm:spPr/>
    </dgm:pt>
    <dgm:pt modelId="{19E05B9A-AD5F-46D4-B53D-A184D49AE5ED}" type="pres">
      <dgm:prSet presAssocID="{133F3E1E-66B2-461E-8B68-FB7000B2649E}" presName="parentText" presStyleLbl="alignNode1" presStyleIdx="2" presStyleCnt="3" custLinFactNeighborX="0" custLinFactNeighborY="-3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6366B-B876-431A-B7E6-ED88AC3FFF98}" type="pres">
      <dgm:prSet presAssocID="{133F3E1E-66B2-461E-8B68-FB7000B2649E}" presName="descendantText" presStyleLbl="alignAcc1" presStyleIdx="2" presStyleCnt="3" custLinFactNeighborX="124" custLinFactNeighborY="-3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03F6B8-7122-4C06-875A-482DF31DE4B5}" srcId="{F26E24C2-5427-4140-905C-6BB465A7EC95}" destId="{133F3E1E-66B2-461E-8B68-FB7000B2649E}" srcOrd="2" destOrd="0" parTransId="{7537ABC8-C6E0-4A8B-A611-D83695AB3680}" sibTransId="{0965AF74-288F-4485-90CD-88660722683B}"/>
    <dgm:cxn modelId="{24E6C211-DD70-41E8-9664-3468370826E8}" srcId="{F2D5A6B8-8EA9-44FC-AD9C-DEC15E452208}" destId="{269472C5-E573-4008-ADA7-8233BC45092D}" srcOrd="0" destOrd="0" parTransId="{3FD6E851-7A38-45C6-B8E5-B4B9E14E47B2}" sibTransId="{B54474A8-BE47-4249-B23F-A4EDBD1D9372}"/>
    <dgm:cxn modelId="{EB50EC68-8C0F-44CB-B40B-8711263CEDDF}" srcId="{133F3E1E-66B2-461E-8B68-FB7000B2649E}" destId="{A5969650-1BE9-410E-88A6-972C5C18B2B3}" srcOrd="0" destOrd="0" parTransId="{FF476E4D-8B55-45F6-934B-646D62126E73}" sibTransId="{40EDF99E-57BC-41CC-B481-29EE41DC74D5}"/>
    <dgm:cxn modelId="{5C5E9C23-8FE1-4B55-A756-BB8686FD777F}" type="presOf" srcId="{133F3E1E-66B2-461E-8B68-FB7000B2649E}" destId="{19E05B9A-AD5F-46D4-B53D-A184D49AE5ED}" srcOrd="0" destOrd="0" presId="urn:microsoft.com/office/officeart/2005/8/layout/chevron2"/>
    <dgm:cxn modelId="{C7D53D0B-F83C-4222-9435-AC8DA073D94A}" srcId="{57F22323-3395-4F08-874F-F2415651D555}" destId="{2493F58B-9442-4563-8532-3E5C2A844811}" srcOrd="0" destOrd="0" parTransId="{33BF9BAE-F5BC-4056-9E1A-90DE25B20C97}" sibTransId="{B5723E85-533D-4951-B143-A776A5EE0AC5}"/>
    <dgm:cxn modelId="{33465303-67BB-4861-B425-D9BD5A96D798}" type="presOf" srcId="{57F22323-3395-4F08-874F-F2415651D555}" destId="{67B618E3-731C-4422-B302-BB2923CDCC5E}" srcOrd="0" destOrd="0" presId="urn:microsoft.com/office/officeart/2005/8/layout/chevron2"/>
    <dgm:cxn modelId="{6639BD22-C288-42DE-85EC-FFDF26CCADAD}" type="presOf" srcId="{A5969650-1BE9-410E-88A6-972C5C18B2B3}" destId="{1BC6366B-B876-431A-B7E6-ED88AC3FFF98}" srcOrd="0" destOrd="0" presId="urn:microsoft.com/office/officeart/2005/8/layout/chevron2"/>
    <dgm:cxn modelId="{7E23D2E6-409C-44BB-BBEA-7FA0C98C1E48}" srcId="{F26E24C2-5427-4140-905C-6BB465A7EC95}" destId="{F2D5A6B8-8EA9-44FC-AD9C-DEC15E452208}" srcOrd="1" destOrd="0" parTransId="{E09C5D0D-9B38-413B-AE4C-63D3BCC245FD}" sibTransId="{A68471FF-D4C8-4AAE-822F-904B6D390F2D}"/>
    <dgm:cxn modelId="{A6209D48-C85E-4919-B31E-C8D533534B60}" srcId="{F26E24C2-5427-4140-905C-6BB465A7EC95}" destId="{57F22323-3395-4F08-874F-F2415651D555}" srcOrd="0" destOrd="0" parTransId="{8F081216-E622-447C-BE74-C43166CB2D79}" sibTransId="{36BAE39B-C9F2-4B93-9337-99A6BA72932D}"/>
    <dgm:cxn modelId="{AEB5B139-9568-4ADD-A58D-51F9F2E0FA95}" type="presOf" srcId="{2493F58B-9442-4563-8532-3E5C2A844811}" destId="{66047F2D-91AD-422A-8D59-AD1B5D3CF449}" srcOrd="0" destOrd="0" presId="urn:microsoft.com/office/officeart/2005/8/layout/chevron2"/>
    <dgm:cxn modelId="{74A0BDDA-0832-4B02-99CA-325674C7E93E}" type="presOf" srcId="{269472C5-E573-4008-ADA7-8233BC45092D}" destId="{98E7F3F8-7BA0-4838-8C7A-218BBA81D53D}" srcOrd="0" destOrd="0" presId="urn:microsoft.com/office/officeart/2005/8/layout/chevron2"/>
    <dgm:cxn modelId="{0295E72B-5462-4AF5-80D7-95A6D772E40F}" type="presOf" srcId="{F26E24C2-5427-4140-905C-6BB465A7EC95}" destId="{FCC2E0D9-3D24-4052-BED4-6233CC7A16D2}" srcOrd="0" destOrd="0" presId="urn:microsoft.com/office/officeart/2005/8/layout/chevron2"/>
    <dgm:cxn modelId="{8ED59FFA-EB46-4155-88D3-E2E94B3E30D0}" type="presOf" srcId="{F2D5A6B8-8EA9-44FC-AD9C-DEC15E452208}" destId="{0237CF8B-D073-4694-B4B8-47C6586601D2}" srcOrd="0" destOrd="0" presId="urn:microsoft.com/office/officeart/2005/8/layout/chevron2"/>
    <dgm:cxn modelId="{E851F647-3ACF-4F90-94E9-DE9A4DC386B3}" type="presParOf" srcId="{FCC2E0D9-3D24-4052-BED4-6233CC7A16D2}" destId="{3FC92D91-0ECC-487C-A227-A32FB5CBA025}" srcOrd="0" destOrd="0" presId="urn:microsoft.com/office/officeart/2005/8/layout/chevron2"/>
    <dgm:cxn modelId="{359A1DFE-22D0-4908-B309-2650B07FEB68}" type="presParOf" srcId="{3FC92D91-0ECC-487C-A227-A32FB5CBA025}" destId="{67B618E3-731C-4422-B302-BB2923CDCC5E}" srcOrd="0" destOrd="0" presId="urn:microsoft.com/office/officeart/2005/8/layout/chevron2"/>
    <dgm:cxn modelId="{B99DCFC3-523A-41A5-9AF4-B316F3511A4B}" type="presParOf" srcId="{3FC92D91-0ECC-487C-A227-A32FB5CBA025}" destId="{66047F2D-91AD-422A-8D59-AD1B5D3CF449}" srcOrd="1" destOrd="0" presId="urn:microsoft.com/office/officeart/2005/8/layout/chevron2"/>
    <dgm:cxn modelId="{991D35FB-AE7F-4128-9020-4CD742C1C391}" type="presParOf" srcId="{FCC2E0D9-3D24-4052-BED4-6233CC7A16D2}" destId="{50115FEE-0A38-4F7E-87B3-898CB89E8CBA}" srcOrd="1" destOrd="0" presId="urn:microsoft.com/office/officeart/2005/8/layout/chevron2"/>
    <dgm:cxn modelId="{CAE07AEF-CB36-44CA-B51C-E554F8FFE233}" type="presParOf" srcId="{FCC2E0D9-3D24-4052-BED4-6233CC7A16D2}" destId="{10EB9C1C-EFF8-4628-ADB5-2737D86B6BD0}" srcOrd="2" destOrd="0" presId="urn:microsoft.com/office/officeart/2005/8/layout/chevron2"/>
    <dgm:cxn modelId="{82C5D7A9-33F0-4E9A-B4EA-EBE021917DCE}" type="presParOf" srcId="{10EB9C1C-EFF8-4628-ADB5-2737D86B6BD0}" destId="{0237CF8B-D073-4694-B4B8-47C6586601D2}" srcOrd="0" destOrd="0" presId="urn:microsoft.com/office/officeart/2005/8/layout/chevron2"/>
    <dgm:cxn modelId="{9BCA5C7B-158C-46D2-9955-2932A141B252}" type="presParOf" srcId="{10EB9C1C-EFF8-4628-ADB5-2737D86B6BD0}" destId="{98E7F3F8-7BA0-4838-8C7A-218BBA81D53D}" srcOrd="1" destOrd="0" presId="urn:microsoft.com/office/officeart/2005/8/layout/chevron2"/>
    <dgm:cxn modelId="{AAC11824-ED68-4893-81CB-BD04217DFA9C}" type="presParOf" srcId="{FCC2E0D9-3D24-4052-BED4-6233CC7A16D2}" destId="{91567460-7FFC-45D0-ABFC-E58B5C64F8AD}" srcOrd="3" destOrd="0" presId="urn:microsoft.com/office/officeart/2005/8/layout/chevron2"/>
    <dgm:cxn modelId="{75CBD793-D6BB-465A-9E27-F946300351B5}" type="presParOf" srcId="{FCC2E0D9-3D24-4052-BED4-6233CC7A16D2}" destId="{69CB08FA-47EE-4256-957A-47D1FC73561A}" srcOrd="4" destOrd="0" presId="urn:microsoft.com/office/officeart/2005/8/layout/chevron2"/>
    <dgm:cxn modelId="{B10889E3-B017-46B7-BF88-596AD97DD0A2}" type="presParOf" srcId="{69CB08FA-47EE-4256-957A-47D1FC73561A}" destId="{19E05B9A-AD5F-46D4-B53D-A184D49AE5ED}" srcOrd="0" destOrd="0" presId="urn:microsoft.com/office/officeart/2005/8/layout/chevron2"/>
    <dgm:cxn modelId="{C787CD45-089F-49E2-A378-31642C4EB87B}" type="presParOf" srcId="{69CB08FA-47EE-4256-957A-47D1FC73561A}" destId="{1BC6366B-B876-431A-B7E6-ED88AC3FFF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1106102-4AFB-48D7-8362-461510DF8FB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E07A48-9B78-47C7-B892-587904907A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254125" y="1324554"/>
          <a:ext cx="3806129" cy="1161175"/>
        </a:xfrm>
        <a:gradFill rotWithShape="1">
          <a:gsLst>
            <a:gs pos="0">
              <a:srgbClr val="6BB1C9">
                <a:tint val="50000"/>
                <a:satMod val="300000"/>
              </a:srgbClr>
            </a:gs>
            <a:gs pos="35000">
              <a:srgbClr val="6BB1C9">
                <a:tint val="37000"/>
                <a:satMod val="300000"/>
              </a:srgbClr>
            </a:gs>
            <a:gs pos="100000">
              <a:srgbClr val="6BB1C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6BB1C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Федеральный закон </a:t>
          </a:r>
          <a:br>
            <a:rPr lang="ru-RU" sz="1800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sz="1800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«О таможенном регулировании в Российской Федерации»</a:t>
          </a:r>
          <a:endParaRPr lang="ru-RU" sz="1800" b="1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gm:t>
    </dgm:pt>
    <dgm:pt modelId="{8E830616-E825-47F5-969B-5E8E27DE89C7}" type="parTrans" cxnId="{B31BD414-7461-4E8F-8163-F986F35649E9}">
      <dgm:prSet/>
      <dgm:spPr/>
      <dgm:t>
        <a:bodyPr/>
        <a:lstStyle/>
        <a:p>
          <a:endParaRPr lang="ru-RU"/>
        </a:p>
      </dgm:t>
    </dgm:pt>
    <dgm:pt modelId="{5B1BDCC5-1FE1-4B71-BA63-E1F781A2137A}" type="sibTrans" cxnId="{B31BD414-7461-4E8F-8163-F986F35649E9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4E33DD7-772D-4C1E-AA7F-553DC71F312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254125" y="2648294"/>
          <a:ext cx="3806129" cy="1161175"/>
        </a:xfrm>
        <a:gradFill rotWithShape="1">
          <a:gsLst>
            <a:gs pos="0">
              <a:srgbClr val="6BB1C9">
                <a:tint val="50000"/>
                <a:satMod val="300000"/>
              </a:srgbClr>
            </a:gs>
            <a:gs pos="35000">
              <a:srgbClr val="6BB1C9">
                <a:tint val="37000"/>
                <a:satMod val="300000"/>
              </a:srgbClr>
            </a:gs>
            <a:gs pos="100000">
              <a:srgbClr val="6BB1C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6BB1C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4 постановления Правительства Российской Федерации</a:t>
          </a:r>
          <a:endParaRPr lang="ru-RU" sz="1800" b="1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gm:t>
    </dgm:pt>
    <dgm:pt modelId="{97F290CF-5F77-4557-8360-9EAA604EE10C}" type="parTrans" cxnId="{36E14B68-835A-4688-9E3E-C854D3AF76CB}">
      <dgm:prSet/>
      <dgm:spPr/>
      <dgm:t>
        <a:bodyPr/>
        <a:lstStyle/>
        <a:p>
          <a:endParaRPr lang="ru-RU"/>
        </a:p>
      </dgm:t>
    </dgm:pt>
    <dgm:pt modelId="{6B27360E-8744-43CE-8CD7-67D6D8DA72F2}" type="sibTrans" cxnId="{36E14B68-835A-4688-9E3E-C854D3AF76CB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8929CD5-5B81-467F-ACB1-A9B719BF19A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254125" y="3972033"/>
          <a:ext cx="3806129" cy="1161175"/>
        </a:xfrm>
        <a:gradFill rotWithShape="1">
          <a:gsLst>
            <a:gs pos="0">
              <a:srgbClr val="6BB1C9">
                <a:tint val="50000"/>
                <a:satMod val="300000"/>
              </a:srgbClr>
            </a:gs>
            <a:gs pos="35000">
              <a:srgbClr val="6BB1C9">
                <a:tint val="37000"/>
                <a:satMod val="300000"/>
              </a:srgbClr>
            </a:gs>
            <a:gs pos="100000">
              <a:srgbClr val="6BB1C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6BB1C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54 правовых акта Минфина России </a:t>
          </a:r>
          <a:br>
            <a:rPr lang="ru-RU" sz="1800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sz="1800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и ФТС России</a:t>
          </a:r>
          <a:endParaRPr lang="ru-RU" sz="1800" b="1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gm:t>
    </dgm:pt>
    <dgm:pt modelId="{CB92916C-A508-4267-84C5-2EDC274A28CD}" type="parTrans" cxnId="{7D6AAC1F-5979-4953-A868-ECB6C49935F1}">
      <dgm:prSet/>
      <dgm:spPr/>
      <dgm:t>
        <a:bodyPr/>
        <a:lstStyle/>
        <a:p>
          <a:endParaRPr lang="ru-RU"/>
        </a:p>
      </dgm:t>
    </dgm:pt>
    <dgm:pt modelId="{68681D5F-AFE1-4F7C-8D8F-7196EA5CF358}" type="sibTrans" cxnId="{7D6AAC1F-5979-4953-A868-ECB6C49935F1}">
      <dgm:prSet/>
      <dgm:spPr/>
      <dgm:t>
        <a:bodyPr/>
        <a:lstStyle/>
        <a:p>
          <a:endParaRPr lang="ru-RU"/>
        </a:p>
      </dgm:t>
    </dgm:pt>
    <dgm:pt modelId="{5B263F2D-1D68-4B41-91ED-F074BF2FC98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254125" y="814"/>
          <a:ext cx="3806129" cy="1161175"/>
        </a:xfrm>
        <a:gradFill rotWithShape="1">
          <a:gsLst>
            <a:gs pos="0">
              <a:srgbClr val="6BB1C9">
                <a:tint val="50000"/>
                <a:satMod val="300000"/>
              </a:srgbClr>
            </a:gs>
            <a:gs pos="35000">
              <a:srgbClr val="6BB1C9">
                <a:tint val="37000"/>
                <a:satMod val="300000"/>
              </a:srgbClr>
            </a:gs>
            <a:gs pos="100000">
              <a:srgbClr val="6BB1C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6BB1C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19 Решений Евразийской экономической комиссии</a:t>
          </a:r>
          <a:endParaRPr lang="ru-RU" sz="1800" b="1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gm:t>
    </dgm:pt>
    <dgm:pt modelId="{9255689B-E5EB-4E24-A088-C2FD429174B7}" type="parTrans" cxnId="{4BD2A876-492E-4421-8DBA-1941FBB8B9CB}">
      <dgm:prSet/>
      <dgm:spPr/>
      <dgm:t>
        <a:bodyPr/>
        <a:lstStyle/>
        <a:p>
          <a:endParaRPr lang="ru-RU"/>
        </a:p>
      </dgm:t>
    </dgm:pt>
    <dgm:pt modelId="{94DCB392-AEB0-45AF-B350-ED0999B46112}" type="sibTrans" cxnId="{4BD2A876-492E-4421-8DBA-1941FBB8B9CB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82B9841-C667-4AD6-B4C9-6E050E942925}" type="pres">
      <dgm:prSet presAssocID="{11106102-4AFB-48D7-8362-461510DF8FB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465645-25C2-41E1-84E4-30D2174B8ABA}" type="pres">
      <dgm:prSet presAssocID="{5B263F2D-1D68-4B41-91ED-F074BF2FC98D}" presName="horFlow" presStyleCnt="0"/>
      <dgm:spPr/>
    </dgm:pt>
    <dgm:pt modelId="{45E2B2B1-E44F-4612-9979-384782F6ECDB}" type="pres">
      <dgm:prSet presAssocID="{5B263F2D-1D68-4B41-91ED-F074BF2FC98D}" presName="bigChev" presStyleLbl="node1" presStyleIdx="0" presStyleCnt="4" custScaleX="131113" custLinFactNeighborY="4246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C8A074C4-A500-4698-B8AD-1C2DF12EF5A0}" type="pres">
      <dgm:prSet presAssocID="{5B263F2D-1D68-4B41-91ED-F074BF2FC98D}" presName="vSp" presStyleCnt="0"/>
      <dgm:spPr/>
    </dgm:pt>
    <dgm:pt modelId="{38B39BC0-D382-47DF-96D8-724D11B9C8D4}" type="pres">
      <dgm:prSet presAssocID="{79E07A48-9B78-47C7-B892-587904907A93}" presName="horFlow" presStyleCnt="0"/>
      <dgm:spPr/>
    </dgm:pt>
    <dgm:pt modelId="{3EB6D1B3-0D1A-4C2B-A921-313E5B1FE77F}" type="pres">
      <dgm:prSet presAssocID="{79E07A48-9B78-47C7-B892-587904907A93}" presName="bigChev" presStyleLbl="node1" presStyleIdx="1" presStyleCnt="4" custScaleX="131113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095BB17-6013-436D-9DE6-B170A8313741}" type="pres">
      <dgm:prSet presAssocID="{79E07A48-9B78-47C7-B892-587904907A93}" presName="vSp" presStyleCnt="0"/>
      <dgm:spPr/>
    </dgm:pt>
    <dgm:pt modelId="{C27417D3-E430-43DA-A04D-9F8BB59D4E4D}" type="pres">
      <dgm:prSet presAssocID="{34E33DD7-772D-4C1E-AA7F-553DC71F3123}" presName="horFlow" presStyleCnt="0"/>
      <dgm:spPr/>
    </dgm:pt>
    <dgm:pt modelId="{A89B20D2-B906-42B9-A647-D9086A8E7DF7}" type="pres">
      <dgm:prSet presAssocID="{34E33DD7-772D-4C1E-AA7F-553DC71F3123}" presName="bigChev" presStyleLbl="node1" presStyleIdx="2" presStyleCnt="4" custScaleX="131113" custLinFactNeighborY="-5930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4A21569C-4EAF-4B5C-BD78-D72E8A61462E}" type="pres">
      <dgm:prSet presAssocID="{34E33DD7-772D-4C1E-AA7F-553DC71F3123}" presName="vSp" presStyleCnt="0"/>
      <dgm:spPr/>
    </dgm:pt>
    <dgm:pt modelId="{E57682FA-60F8-4184-BC53-9DCC013C3AC0}" type="pres">
      <dgm:prSet presAssocID="{E8929CD5-5B81-467F-ACB1-A9B719BF19A2}" presName="horFlow" presStyleCnt="0"/>
      <dgm:spPr/>
    </dgm:pt>
    <dgm:pt modelId="{3DE3D7EE-4FFE-4B60-891A-3AFE833729E1}" type="pres">
      <dgm:prSet presAssocID="{E8929CD5-5B81-467F-ACB1-A9B719BF19A2}" presName="bigChev" presStyleLbl="node1" presStyleIdx="3" presStyleCnt="4" custScaleX="131113" custLinFactNeighborY="-8306"/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234E20D4-B221-4E75-8EE9-0A587667A6EA}" type="presOf" srcId="{79E07A48-9B78-47C7-B892-587904907A93}" destId="{3EB6D1B3-0D1A-4C2B-A921-313E5B1FE77F}" srcOrd="0" destOrd="0" presId="urn:microsoft.com/office/officeart/2005/8/layout/lProcess3"/>
    <dgm:cxn modelId="{830F71E9-3CA1-4363-A800-CC33819681C7}" type="presOf" srcId="{5B263F2D-1D68-4B41-91ED-F074BF2FC98D}" destId="{45E2B2B1-E44F-4612-9979-384782F6ECDB}" srcOrd="0" destOrd="0" presId="urn:microsoft.com/office/officeart/2005/8/layout/lProcess3"/>
    <dgm:cxn modelId="{A87D9DB1-A828-4F5B-B0DE-989EA2DFBBE1}" type="presOf" srcId="{E8929CD5-5B81-467F-ACB1-A9B719BF19A2}" destId="{3DE3D7EE-4FFE-4B60-891A-3AFE833729E1}" srcOrd="0" destOrd="0" presId="urn:microsoft.com/office/officeart/2005/8/layout/lProcess3"/>
    <dgm:cxn modelId="{4B946FC7-0FCB-4541-BBDF-1CCE660330F5}" type="presOf" srcId="{34E33DD7-772D-4C1E-AA7F-553DC71F3123}" destId="{A89B20D2-B906-42B9-A647-D9086A8E7DF7}" srcOrd="0" destOrd="0" presId="urn:microsoft.com/office/officeart/2005/8/layout/lProcess3"/>
    <dgm:cxn modelId="{435BAD64-E4DE-4A3E-8B9E-9E92CECF61F3}" type="presOf" srcId="{11106102-4AFB-48D7-8362-461510DF8FBE}" destId="{282B9841-C667-4AD6-B4C9-6E050E942925}" srcOrd="0" destOrd="0" presId="urn:microsoft.com/office/officeart/2005/8/layout/lProcess3"/>
    <dgm:cxn modelId="{7D6AAC1F-5979-4953-A868-ECB6C49935F1}" srcId="{11106102-4AFB-48D7-8362-461510DF8FBE}" destId="{E8929CD5-5B81-467F-ACB1-A9B719BF19A2}" srcOrd="3" destOrd="0" parTransId="{CB92916C-A508-4267-84C5-2EDC274A28CD}" sibTransId="{68681D5F-AFE1-4F7C-8D8F-7196EA5CF358}"/>
    <dgm:cxn modelId="{4BD2A876-492E-4421-8DBA-1941FBB8B9CB}" srcId="{11106102-4AFB-48D7-8362-461510DF8FBE}" destId="{5B263F2D-1D68-4B41-91ED-F074BF2FC98D}" srcOrd="0" destOrd="0" parTransId="{9255689B-E5EB-4E24-A088-C2FD429174B7}" sibTransId="{94DCB392-AEB0-45AF-B350-ED0999B46112}"/>
    <dgm:cxn modelId="{B31BD414-7461-4E8F-8163-F986F35649E9}" srcId="{11106102-4AFB-48D7-8362-461510DF8FBE}" destId="{79E07A48-9B78-47C7-B892-587904907A93}" srcOrd="1" destOrd="0" parTransId="{8E830616-E825-47F5-969B-5E8E27DE89C7}" sibTransId="{5B1BDCC5-1FE1-4B71-BA63-E1F781A2137A}"/>
    <dgm:cxn modelId="{36E14B68-835A-4688-9E3E-C854D3AF76CB}" srcId="{11106102-4AFB-48D7-8362-461510DF8FBE}" destId="{34E33DD7-772D-4C1E-AA7F-553DC71F3123}" srcOrd="2" destOrd="0" parTransId="{97F290CF-5F77-4557-8360-9EAA604EE10C}" sibTransId="{6B27360E-8744-43CE-8CD7-67D6D8DA72F2}"/>
    <dgm:cxn modelId="{C1D78965-328A-4BFE-BC78-AB7B21C5662A}" type="presParOf" srcId="{282B9841-C667-4AD6-B4C9-6E050E942925}" destId="{22465645-25C2-41E1-84E4-30D2174B8ABA}" srcOrd="0" destOrd="0" presId="urn:microsoft.com/office/officeart/2005/8/layout/lProcess3"/>
    <dgm:cxn modelId="{070D82E2-74F6-49C9-A32D-E31D80E2DC4B}" type="presParOf" srcId="{22465645-25C2-41E1-84E4-30D2174B8ABA}" destId="{45E2B2B1-E44F-4612-9979-384782F6ECDB}" srcOrd="0" destOrd="0" presId="urn:microsoft.com/office/officeart/2005/8/layout/lProcess3"/>
    <dgm:cxn modelId="{DEE1E5EF-31A7-4AC7-B3A0-08A8D27D57D3}" type="presParOf" srcId="{282B9841-C667-4AD6-B4C9-6E050E942925}" destId="{C8A074C4-A500-4698-B8AD-1C2DF12EF5A0}" srcOrd="1" destOrd="0" presId="urn:microsoft.com/office/officeart/2005/8/layout/lProcess3"/>
    <dgm:cxn modelId="{6FEEAB0D-62B5-4CED-A279-832E8A0EFB81}" type="presParOf" srcId="{282B9841-C667-4AD6-B4C9-6E050E942925}" destId="{38B39BC0-D382-47DF-96D8-724D11B9C8D4}" srcOrd="2" destOrd="0" presId="urn:microsoft.com/office/officeart/2005/8/layout/lProcess3"/>
    <dgm:cxn modelId="{DF9B0A11-0311-4FA2-87A1-1B86A955C765}" type="presParOf" srcId="{38B39BC0-D382-47DF-96D8-724D11B9C8D4}" destId="{3EB6D1B3-0D1A-4C2B-A921-313E5B1FE77F}" srcOrd="0" destOrd="0" presId="urn:microsoft.com/office/officeart/2005/8/layout/lProcess3"/>
    <dgm:cxn modelId="{887BA97D-F93F-46F0-9A7B-F4EADF963862}" type="presParOf" srcId="{282B9841-C667-4AD6-B4C9-6E050E942925}" destId="{D095BB17-6013-436D-9DE6-B170A8313741}" srcOrd="3" destOrd="0" presId="urn:microsoft.com/office/officeart/2005/8/layout/lProcess3"/>
    <dgm:cxn modelId="{4B37A5C7-9CD1-4583-9E36-A8CFA58ADF36}" type="presParOf" srcId="{282B9841-C667-4AD6-B4C9-6E050E942925}" destId="{C27417D3-E430-43DA-A04D-9F8BB59D4E4D}" srcOrd="4" destOrd="0" presId="urn:microsoft.com/office/officeart/2005/8/layout/lProcess3"/>
    <dgm:cxn modelId="{257E7D8A-71F7-4B6B-A1E4-0CB023CF0987}" type="presParOf" srcId="{C27417D3-E430-43DA-A04D-9F8BB59D4E4D}" destId="{A89B20D2-B906-42B9-A647-D9086A8E7DF7}" srcOrd="0" destOrd="0" presId="urn:microsoft.com/office/officeart/2005/8/layout/lProcess3"/>
    <dgm:cxn modelId="{266CEE45-7B8A-49FA-95B1-F239BA3A4B57}" type="presParOf" srcId="{282B9841-C667-4AD6-B4C9-6E050E942925}" destId="{4A21569C-4EAF-4B5C-BD78-D72E8A61462E}" srcOrd="5" destOrd="0" presId="urn:microsoft.com/office/officeart/2005/8/layout/lProcess3"/>
    <dgm:cxn modelId="{F5D49BAC-5C8A-46FE-9AF2-219931890861}" type="presParOf" srcId="{282B9841-C667-4AD6-B4C9-6E050E942925}" destId="{E57682FA-60F8-4184-BC53-9DCC013C3AC0}" srcOrd="6" destOrd="0" presId="urn:microsoft.com/office/officeart/2005/8/layout/lProcess3"/>
    <dgm:cxn modelId="{E1EDF15E-86DA-45FC-8AC0-DAD5C728A512}" type="presParOf" srcId="{E57682FA-60F8-4184-BC53-9DCC013C3AC0}" destId="{3DE3D7EE-4FFE-4B60-891A-3AFE833729E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106102-4AFB-48D7-8362-461510DF8FB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E07A48-9B78-47C7-B892-587904907A9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0" y="2607421"/>
          <a:ext cx="4314382" cy="1710751"/>
        </a:xfrm>
        <a:gradFill rotWithShape="1">
          <a:gsLst>
            <a:gs pos="0">
              <a:srgbClr val="CEB966">
                <a:tint val="50000"/>
                <a:satMod val="300000"/>
              </a:srgbClr>
            </a:gs>
            <a:gs pos="35000">
              <a:srgbClr val="CEB966">
                <a:tint val="37000"/>
                <a:satMod val="300000"/>
              </a:srgbClr>
            </a:gs>
            <a:gs pos="100000">
              <a:srgbClr val="CEB96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EB96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Доработка и последующая эксплуатация</a:t>
          </a:r>
          <a:br>
            <a:rPr lang="ru-RU" sz="18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</a:br>
          <a:r>
            <a:rPr lang="ru-RU" sz="18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5 программных средств администрирования таможенных платежей</a:t>
          </a:r>
          <a:endParaRPr lang="ru-RU" sz="1800" b="1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gm:t>
    </dgm:pt>
    <dgm:pt modelId="{8E830616-E825-47F5-969B-5E8E27DE89C7}" type="parTrans" cxnId="{B31BD414-7461-4E8F-8163-F986F35649E9}">
      <dgm:prSet/>
      <dgm:spPr/>
      <dgm:t>
        <a:bodyPr/>
        <a:lstStyle/>
        <a:p>
          <a:endParaRPr lang="ru-RU"/>
        </a:p>
      </dgm:t>
    </dgm:pt>
    <dgm:pt modelId="{5B1BDCC5-1FE1-4B71-BA63-E1F781A2137A}" type="sibTrans" cxnId="{B31BD414-7461-4E8F-8163-F986F35649E9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B263F2D-1D68-4B41-91ED-F074BF2FC9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 rot="10800000">
          <a:off x="0" y="1948"/>
          <a:ext cx="4314382" cy="2631135"/>
        </a:xfrm>
        <a:gradFill rotWithShape="1">
          <a:gsLst>
            <a:gs pos="0">
              <a:srgbClr val="CEB966">
                <a:tint val="50000"/>
                <a:satMod val="300000"/>
              </a:srgbClr>
            </a:gs>
            <a:gs pos="35000">
              <a:srgbClr val="CEB966">
                <a:tint val="37000"/>
                <a:satMod val="300000"/>
              </a:srgbClr>
            </a:gs>
            <a:gs pos="100000">
              <a:srgbClr val="CEB96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EB96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Функциональные требования на доработку </a:t>
          </a:r>
          <a:br>
            <a:rPr lang="ru-RU" sz="18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</a:br>
          <a:r>
            <a:rPr lang="ru-RU" sz="18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5 программных средств администрирования таможенных платежей </a:t>
          </a:r>
          <a:endParaRPr lang="ru-RU" sz="1800" b="1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gm:t>
    </dgm:pt>
    <dgm:pt modelId="{9255689B-E5EB-4E24-A088-C2FD429174B7}" type="parTrans" cxnId="{4BD2A876-492E-4421-8DBA-1941FBB8B9CB}">
      <dgm:prSet/>
      <dgm:spPr/>
      <dgm:t>
        <a:bodyPr/>
        <a:lstStyle/>
        <a:p>
          <a:endParaRPr lang="ru-RU"/>
        </a:p>
      </dgm:t>
    </dgm:pt>
    <dgm:pt modelId="{94DCB392-AEB0-45AF-B350-ED0999B46112}" type="sibTrans" cxnId="{4BD2A876-492E-4421-8DBA-1941FBB8B9CB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DE06DF2-DEF4-4030-93FA-4AE392A96D0E}" type="pres">
      <dgm:prSet presAssocID="{11106102-4AFB-48D7-8362-461510DF8F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FD502-9DF7-42A8-B66E-8FFBEAF0C047}" type="pres">
      <dgm:prSet presAssocID="{79E07A48-9B78-47C7-B892-587904907A93}" presName="boxAndChildren" presStyleCnt="0"/>
      <dgm:spPr/>
    </dgm:pt>
    <dgm:pt modelId="{FFC38F12-E171-4B78-9820-60BCC48F8F26}" type="pres">
      <dgm:prSet presAssocID="{79E07A48-9B78-47C7-B892-587904907A93}" presName="parentTextBox" presStyleLbl="node1" presStyleIdx="0" presStyleCnt="2" custScaleY="72343" custLinFactNeighborY="208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0F5E748-6959-4D95-B236-EB19F9A7AA1D}" type="pres">
      <dgm:prSet presAssocID="{94DCB392-AEB0-45AF-B350-ED0999B46112}" presName="sp" presStyleCnt="0"/>
      <dgm:spPr/>
    </dgm:pt>
    <dgm:pt modelId="{DD2D18A7-D81D-4970-89E6-72BA25E16F0A}" type="pres">
      <dgm:prSet presAssocID="{5B263F2D-1D68-4B41-91ED-F074BF2FC98D}" presName="arrowAndChildren" presStyleCnt="0"/>
      <dgm:spPr/>
    </dgm:pt>
    <dgm:pt modelId="{80343336-BF26-4EA0-B6E7-FEDACFF71302}" type="pres">
      <dgm:prSet presAssocID="{5B263F2D-1D68-4B41-91ED-F074BF2FC98D}" presName="parentTextArrow" presStyleLbl="node1" presStyleIdx="1" presStyleCnt="2" custLinFactNeighborY="2636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</dgm:ptLst>
  <dgm:cxnLst>
    <dgm:cxn modelId="{B31BD414-7461-4E8F-8163-F986F35649E9}" srcId="{11106102-4AFB-48D7-8362-461510DF8FBE}" destId="{79E07A48-9B78-47C7-B892-587904907A93}" srcOrd="1" destOrd="0" parTransId="{8E830616-E825-47F5-969B-5E8E27DE89C7}" sibTransId="{5B1BDCC5-1FE1-4B71-BA63-E1F781A2137A}"/>
    <dgm:cxn modelId="{4BD2A876-492E-4421-8DBA-1941FBB8B9CB}" srcId="{11106102-4AFB-48D7-8362-461510DF8FBE}" destId="{5B263F2D-1D68-4B41-91ED-F074BF2FC98D}" srcOrd="0" destOrd="0" parTransId="{9255689B-E5EB-4E24-A088-C2FD429174B7}" sibTransId="{94DCB392-AEB0-45AF-B350-ED0999B46112}"/>
    <dgm:cxn modelId="{6A0710FE-49A6-4535-B988-481E6EF0781A}" type="presOf" srcId="{5B263F2D-1D68-4B41-91ED-F074BF2FC98D}" destId="{80343336-BF26-4EA0-B6E7-FEDACFF71302}" srcOrd="0" destOrd="0" presId="urn:microsoft.com/office/officeart/2005/8/layout/process4"/>
    <dgm:cxn modelId="{2D9AC3EC-DFA5-4D85-A105-D83DD924421F}" type="presOf" srcId="{79E07A48-9B78-47C7-B892-587904907A93}" destId="{FFC38F12-E171-4B78-9820-60BCC48F8F26}" srcOrd="0" destOrd="0" presId="urn:microsoft.com/office/officeart/2005/8/layout/process4"/>
    <dgm:cxn modelId="{DCE8CFE5-C768-4C42-8B2D-93938B6F2FA4}" type="presOf" srcId="{11106102-4AFB-48D7-8362-461510DF8FBE}" destId="{6DE06DF2-DEF4-4030-93FA-4AE392A96D0E}" srcOrd="0" destOrd="0" presId="urn:microsoft.com/office/officeart/2005/8/layout/process4"/>
    <dgm:cxn modelId="{7D1F06A6-C72A-4247-900B-7630FE44C85B}" type="presParOf" srcId="{6DE06DF2-DEF4-4030-93FA-4AE392A96D0E}" destId="{CBCFD502-9DF7-42A8-B66E-8FFBEAF0C047}" srcOrd="0" destOrd="0" presId="urn:microsoft.com/office/officeart/2005/8/layout/process4"/>
    <dgm:cxn modelId="{22EB9B12-E75C-467D-83B7-814999E99D43}" type="presParOf" srcId="{CBCFD502-9DF7-42A8-B66E-8FFBEAF0C047}" destId="{FFC38F12-E171-4B78-9820-60BCC48F8F26}" srcOrd="0" destOrd="0" presId="urn:microsoft.com/office/officeart/2005/8/layout/process4"/>
    <dgm:cxn modelId="{4D5E7DAD-8161-4083-822E-78A64A9DF8BA}" type="presParOf" srcId="{6DE06DF2-DEF4-4030-93FA-4AE392A96D0E}" destId="{B0F5E748-6959-4D95-B236-EB19F9A7AA1D}" srcOrd="1" destOrd="0" presId="urn:microsoft.com/office/officeart/2005/8/layout/process4"/>
    <dgm:cxn modelId="{078990C3-999B-4A99-B0EB-4730CF64A7A2}" type="presParOf" srcId="{6DE06DF2-DEF4-4030-93FA-4AE392A96D0E}" destId="{DD2D18A7-D81D-4970-89E6-72BA25E16F0A}" srcOrd="2" destOrd="0" presId="urn:microsoft.com/office/officeart/2005/8/layout/process4"/>
    <dgm:cxn modelId="{5DF83549-3C00-433D-836A-1206A5EB37E7}" type="presParOf" srcId="{DD2D18A7-D81D-4970-89E6-72BA25E16F0A}" destId="{80343336-BF26-4EA0-B6E7-FEDACFF713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6B067-AE29-4E93-A096-CE5D97855A7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F2C2BC-1ADC-465A-85A0-6A6AE4C7668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Об особенностях  исполнения обязанности по уплате таможенных пошлин, налогов </a:t>
          </a:r>
        </a:p>
        <a:p>
          <a:pPr algn="ctr">
            <a:spcAft>
              <a:spcPts val="0"/>
            </a:spcAft>
          </a:pP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в случаях, когда </a:t>
          </a:r>
          <a:br>
            <a:rPr lang="ru-RU" sz="1600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в отношении одних и тех же товаров обязанность по уплате таможенных пошлин, налогов возникла у разных лиц по разным обстоятельствам и (или) неоднократно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F5AED206-CB86-4E0C-8DE6-9322B8CE905A}" type="parTrans" cxnId="{464D781F-3024-44A0-989F-287F7C72243A}">
      <dgm:prSet/>
      <dgm:spPr/>
      <dgm:t>
        <a:bodyPr/>
        <a:lstStyle/>
        <a:p>
          <a:endParaRPr lang="ru-RU"/>
        </a:p>
      </dgm:t>
    </dgm:pt>
    <dgm:pt modelId="{6A495853-752A-49A3-A2FA-1FDD3117A252}" type="sibTrans" cxnId="{464D781F-3024-44A0-989F-287F7C72243A}">
      <dgm:prSet/>
      <dgm:spPr/>
      <dgm:t>
        <a:bodyPr/>
        <a:lstStyle/>
        <a:p>
          <a:endParaRPr lang="ru-RU"/>
        </a:p>
      </dgm:t>
    </dgm:pt>
    <dgm:pt modelId="{55427461-354D-4B8F-8540-FEB3445EAF9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Об определении формата общего перечня ставок налогов, применяемых в отношении товаров в государствах-членах, порядке его формирования, ведения и использования сведений из него, а также о порядке и технических условиях, в том числе о структуре и формате представления сведений о таких ставках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F462547C-F3B1-42A4-8F3D-BD34D6BC89A8}" type="parTrans" cxnId="{787B7ED1-D8FA-4327-811E-5C0226B74242}">
      <dgm:prSet/>
      <dgm:spPr/>
      <dgm:t>
        <a:bodyPr/>
        <a:lstStyle/>
        <a:p>
          <a:endParaRPr lang="ru-RU"/>
        </a:p>
      </dgm:t>
    </dgm:pt>
    <dgm:pt modelId="{9AE195E5-487D-4662-BABD-777A3B8CF93F}" type="sibTrans" cxnId="{787B7ED1-D8FA-4327-811E-5C0226B74242}">
      <dgm:prSet/>
      <dgm:spPr/>
      <dgm:t>
        <a:bodyPr/>
        <a:lstStyle/>
        <a:p>
          <a:endParaRPr lang="ru-RU"/>
        </a:p>
      </dgm:t>
    </dgm:pt>
    <dgm:pt modelId="{54605C37-A89D-4520-B22D-C7719EA971E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Об утверждении правил определения происхождения товаров, вывозимых </a:t>
          </a:r>
        </a:p>
        <a:p>
          <a:pPr algn="ctr">
            <a:spcAft>
              <a:spcPts val="0"/>
            </a:spcAft>
          </a:pP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с таможенной территории Союза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1ED6F7C7-D266-4170-A094-5918F5D9D335}" type="parTrans" cxnId="{108E5E0F-8232-4BAB-B37E-0C6BEB82B71B}">
      <dgm:prSet/>
      <dgm:spPr/>
      <dgm:t>
        <a:bodyPr/>
        <a:lstStyle/>
        <a:p>
          <a:endParaRPr lang="ru-RU"/>
        </a:p>
      </dgm:t>
    </dgm:pt>
    <dgm:pt modelId="{B2E7B4A2-E497-4817-BA5A-CFC799FE9A37}" type="sibTrans" cxnId="{108E5E0F-8232-4BAB-B37E-0C6BEB82B71B}">
      <dgm:prSet/>
      <dgm:spPr/>
      <dgm:t>
        <a:bodyPr/>
        <a:lstStyle/>
        <a:p>
          <a:endParaRPr lang="ru-RU"/>
        </a:p>
      </dgm:t>
    </dgm:pt>
    <dgm:pt modelId="{D94A9B42-61E6-4440-A628-922B44EE17D9}" type="pres">
      <dgm:prSet presAssocID="{60F6B067-AE29-4E93-A096-CE5D97855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EB340-96B7-4772-8A3E-6E1C4C4C65C2}" type="pres">
      <dgm:prSet presAssocID="{B0F2C2BC-1ADC-465A-85A0-6A6AE4C766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C7E45-37D7-4150-B58C-6F02EF9BD10C}" type="pres">
      <dgm:prSet presAssocID="{6A495853-752A-49A3-A2FA-1FDD3117A252}" presName="spacer" presStyleCnt="0"/>
      <dgm:spPr/>
    </dgm:pt>
    <dgm:pt modelId="{9A2BFEF5-24F1-4994-B43F-74DC181E4AFE}" type="pres">
      <dgm:prSet presAssocID="{55427461-354D-4B8F-8540-FEB3445EAF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9BE01-7EBA-4359-B524-9B035D7B989E}" type="pres">
      <dgm:prSet presAssocID="{9AE195E5-487D-4662-BABD-777A3B8CF93F}" presName="spacer" presStyleCnt="0"/>
      <dgm:spPr/>
    </dgm:pt>
    <dgm:pt modelId="{7B69EC56-7A7B-426E-ABC2-BB1BAD875BAE}" type="pres">
      <dgm:prSet presAssocID="{54605C37-A89D-4520-B22D-C7719EA971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D781F-3024-44A0-989F-287F7C72243A}" srcId="{60F6B067-AE29-4E93-A096-CE5D97855A75}" destId="{B0F2C2BC-1ADC-465A-85A0-6A6AE4C76688}" srcOrd="0" destOrd="0" parTransId="{F5AED206-CB86-4E0C-8DE6-9322B8CE905A}" sibTransId="{6A495853-752A-49A3-A2FA-1FDD3117A252}"/>
    <dgm:cxn modelId="{787B7ED1-D8FA-4327-811E-5C0226B74242}" srcId="{60F6B067-AE29-4E93-A096-CE5D97855A75}" destId="{55427461-354D-4B8F-8540-FEB3445EAF98}" srcOrd="1" destOrd="0" parTransId="{F462547C-F3B1-42A4-8F3D-BD34D6BC89A8}" sibTransId="{9AE195E5-487D-4662-BABD-777A3B8CF93F}"/>
    <dgm:cxn modelId="{4E584C50-F3EB-4C10-AE3E-04F2405EFEB5}" type="presOf" srcId="{55427461-354D-4B8F-8540-FEB3445EAF98}" destId="{9A2BFEF5-24F1-4994-B43F-74DC181E4AFE}" srcOrd="0" destOrd="0" presId="urn:microsoft.com/office/officeart/2005/8/layout/vList2"/>
    <dgm:cxn modelId="{34DC04A5-ABF4-45E7-A45F-A10488C20F4A}" type="presOf" srcId="{60F6B067-AE29-4E93-A096-CE5D97855A75}" destId="{D94A9B42-61E6-4440-A628-922B44EE17D9}" srcOrd="0" destOrd="0" presId="urn:microsoft.com/office/officeart/2005/8/layout/vList2"/>
    <dgm:cxn modelId="{EEE8C16E-A49D-4A55-AC09-904883F902A7}" type="presOf" srcId="{54605C37-A89D-4520-B22D-C7719EA971E3}" destId="{7B69EC56-7A7B-426E-ABC2-BB1BAD875BAE}" srcOrd="0" destOrd="0" presId="urn:microsoft.com/office/officeart/2005/8/layout/vList2"/>
    <dgm:cxn modelId="{CF094B1F-E513-472D-9301-640B523C21AC}" type="presOf" srcId="{B0F2C2BC-1ADC-465A-85A0-6A6AE4C76688}" destId="{C65EB340-96B7-4772-8A3E-6E1C4C4C65C2}" srcOrd="0" destOrd="0" presId="urn:microsoft.com/office/officeart/2005/8/layout/vList2"/>
    <dgm:cxn modelId="{108E5E0F-8232-4BAB-B37E-0C6BEB82B71B}" srcId="{60F6B067-AE29-4E93-A096-CE5D97855A75}" destId="{54605C37-A89D-4520-B22D-C7719EA971E3}" srcOrd="2" destOrd="0" parTransId="{1ED6F7C7-D266-4170-A094-5918F5D9D335}" sibTransId="{B2E7B4A2-E497-4817-BA5A-CFC799FE9A37}"/>
    <dgm:cxn modelId="{8596719E-F3CB-4B71-9E72-1A46E1330D11}" type="presParOf" srcId="{D94A9B42-61E6-4440-A628-922B44EE17D9}" destId="{C65EB340-96B7-4772-8A3E-6E1C4C4C65C2}" srcOrd="0" destOrd="0" presId="urn:microsoft.com/office/officeart/2005/8/layout/vList2"/>
    <dgm:cxn modelId="{92243C3D-C358-4CD8-BE1D-E6C46BF5A34E}" type="presParOf" srcId="{D94A9B42-61E6-4440-A628-922B44EE17D9}" destId="{BC5C7E45-37D7-4150-B58C-6F02EF9BD10C}" srcOrd="1" destOrd="0" presId="urn:microsoft.com/office/officeart/2005/8/layout/vList2"/>
    <dgm:cxn modelId="{AE8B5D2B-3EA2-48C7-A11A-E6C26A6D5E27}" type="presParOf" srcId="{D94A9B42-61E6-4440-A628-922B44EE17D9}" destId="{9A2BFEF5-24F1-4994-B43F-74DC181E4AFE}" srcOrd="2" destOrd="0" presId="urn:microsoft.com/office/officeart/2005/8/layout/vList2"/>
    <dgm:cxn modelId="{3A8C80FA-9A87-4489-9322-1BB8796CE6F1}" type="presParOf" srcId="{D94A9B42-61E6-4440-A628-922B44EE17D9}" destId="{DB29BE01-7EBA-4359-B524-9B035D7B989E}" srcOrd="3" destOrd="0" presId="urn:microsoft.com/office/officeart/2005/8/layout/vList2"/>
    <dgm:cxn modelId="{5ECBAC6E-5C88-4E0E-9CB3-82DFF2F96B51}" type="presParOf" srcId="{D94A9B42-61E6-4440-A628-922B44EE17D9}" destId="{7B69EC56-7A7B-426E-ABC2-BB1BAD875B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9046A-99B9-4134-8EF1-B2920239481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D1D38E2-01F9-4496-B2FE-AE7D86DCEAC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1. Приоритет электронного таможенного декларирования  и  электронного документооборота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B32F224B-3A1C-4E13-B0B6-1EC230D65005}" type="parTrans" cxnId="{FC206C1B-1837-4802-A57E-25242E206225}">
      <dgm:prSet/>
      <dgm:spPr/>
      <dgm:t>
        <a:bodyPr/>
        <a:lstStyle/>
        <a:p>
          <a:endParaRPr lang="ru-RU"/>
        </a:p>
      </dgm:t>
    </dgm:pt>
    <dgm:pt modelId="{466FFF87-6B95-4DDE-AF03-5AC34648C80B}" type="sibTrans" cxnId="{FC206C1B-1837-4802-A57E-25242E206225}">
      <dgm:prSet/>
      <dgm:spPr/>
      <dgm:t>
        <a:bodyPr/>
        <a:lstStyle/>
        <a:p>
          <a:endParaRPr lang="ru-RU"/>
        </a:p>
      </dgm:t>
    </dgm:pt>
    <dgm:pt modelId="{9E719FC0-1E3A-4EA1-826B-6366A97874D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6. Выпуск под обеспечение до завершения</a:t>
          </a:r>
        </a:p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таможенного контроля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48DF9778-1ABD-4E0E-B9D3-6D4B8475078C}" type="sibTrans" cxnId="{1A02D3E5-8650-4F93-BC84-408E35C1E2A6}">
      <dgm:prSet/>
      <dgm:spPr/>
      <dgm:t>
        <a:bodyPr/>
        <a:lstStyle/>
        <a:p>
          <a:endParaRPr lang="ru-RU"/>
        </a:p>
      </dgm:t>
    </dgm:pt>
    <dgm:pt modelId="{93A4CA57-8556-450F-BB73-92FFA55D556E}" type="parTrans" cxnId="{1A02D3E5-8650-4F93-BC84-408E35C1E2A6}">
      <dgm:prSet/>
      <dgm:spPr/>
      <dgm:t>
        <a:bodyPr/>
        <a:lstStyle/>
        <a:p>
          <a:endParaRPr lang="ru-RU"/>
        </a:p>
      </dgm:t>
    </dgm:pt>
    <dgm:pt modelId="{D79B9E57-DB67-45BF-858A-8D00D50B1A5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9. Дальнейшее совершенствование механизма обеспечения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431CAA11-2852-42F2-AB2D-1B00FF6581E2}" type="parTrans" cxnId="{A5796DA2-FF85-486F-B5CF-B7A6A95E5161}">
      <dgm:prSet/>
      <dgm:spPr/>
      <dgm:t>
        <a:bodyPr/>
        <a:lstStyle/>
        <a:p>
          <a:endParaRPr lang="ru-RU"/>
        </a:p>
      </dgm:t>
    </dgm:pt>
    <dgm:pt modelId="{1CCFA61E-75E5-4576-8FE1-F79D73396482}" type="sibTrans" cxnId="{A5796DA2-FF85-486F-B5CF-B7A6A95E5161}">
      <dgm:prSet/>
      <dgm:spPr/>
      <dgm:t>
        <a:bodyPr/>
        <a:lstStyle/>
        <a:p>
          <a:endParaRPr lang="ru-RU"/>
        </a:p>
      </dgm:t>
    </dgm:pt>
    <dgm:pt modelId="{89208487-EAC4-4DDC-933D-E142D36D113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2. Наделение таможенных органов  компетенцией  </a:t>
          </a:r>
        </a:p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по исчислению </a:t>
          </a:r>
        </a:p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таможенных платежей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3341CDD2-8545-417A-8AF3-CB4ACDE0562B}" type="parTrans" cxnId="{184D31EA-A2E2-40C3-BF54-F31B236CC040}">
      <dgm:prSet/>
      <dgm:spPr/>
      <dgm:t>
        <a:bodyPr/>
        <a:lstStyle/>
        <a:p>
          <a:endParaRPr lang="ru-RU"/>
        </a:p>
      </dgm:t>
    </dgm:pt>
    <dgm:pt modelId="{ECEE7B74-C912-4CA7-B319-C232132F0AE6}" type="sibTrans" cxnId="{184D31EA-A2E2-40C3-BF54-F31B236CC040}">
      <dgm:prSet/>
      <dgm:spPr/>
      <dgm:t>
        <a:bodyPr/>
        <a:lstStyle/>
        <a:p>
          <a:endParaRPr lang="ru-RU"/>
        </a:p>
      </dgm:t>
    </dgm:pt>
    <dgm:pt modelId="{3CFD4E02-2DCE-4218-B098-6F15DCD19F9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5. Использование авансовых платежей для уплаты ввозной таможенной пошлины, защитных  пошлин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BB59D0F0-208E-4DD9-ACDB-5B983FF3950B}" type="parTrans" cxnId="{F67F06C1-6142-4B12-9CE1-3321CC79C560}">
      <dgm:prSet/>
      <dgm:spPr/>
      <dgm:t>
        <a:bodyPr/>
        <a:lstStyle/>
        <a:p>
          <a:endParaRPr lang="ru-RU"/>
        </a:p>
      </dgm:t>
    </dgm:pt>
    <dgm:pt modelId="{9A1FD695-259B-46BC-B932-99464E695234}" type="sibTrans" cxnId="{F67F06C1-6142-4B12-9CE1-3321CC79C560}">
      <dgm:prSet/>
      <dgm:spPr/>
      <dgm:t>
        <a:bodyPr/>
        <a:lstStyle/>
        <a:p>
          <a:endParaRPr lang="ru-RU"/>
        </a:p>
      </dgm:t>
    </dgm:pt>
    <dgm:pt modelId="{856B1581-DDCA-48BA-9DCD-ADEAD9C160C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10. Изменение подходов </a:t>
          </a:r>
        </a:p>
        <a:p>
          <a:pPr algn="ctr"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к предоставлению </a:t>
          </a:r>
        </a:p>
        <a:p>
          <a:pPr algn="ctr"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отсрочки или рассрочки </a:t>
          </a:r>
        </a:p>
        <a:p>
          <a:pPr algn="ctr"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уплаты ввозных таможенных пошлин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764DE993-FCA4-4355-A761-BBCE29E957F3}" type="parTrans" cxnId="{2CE51B8D-8EAE-4AF8-BB22-6C0DDD06F569}">
      <dgm:prSet/>
      <dgm:spPr/>
      <dgm:t>
        <a:bodyPr/>
        <a:lstStyle/>
        <a:p>
          <a:endParaRPr lang="ru-RU"/>
        </a:p>
      </dgm:t>
    </dgm:pt>
    <dgm:pt modelId="{26AD2790-3A20-43CA-849B-9EB510CB7CF7}" type="sibTrans" cxnId="{2CE51B8D-8EAE-4AF8-BB22-6C0DDD06F569}">
      <dgm:prSet/>
      <dgm:spPr/>
      <dgm:t>
        <a:bodyPr/>
        <a:lstStyle/>
        <a:p>
          <a:endParaRPr lang="ru-RU"/>
        </a:p>
      </dgm:t>
    </dgm:pt>
    <dgm:pt modelId="{D7471FC6-EB36-40CA-97B6-16CE1C0FCD9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4. Включение  норм, регламентирующих применение </a:t>
          </a:r>
        </a:p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защитных пошлин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8C7711E4-8DF9-4929-9985-242AF7DCCEE9}" type="parTrans" cxnId="{5C76B5F3-5011-4EDB-A421-1E1BBAAA8C7F}">
      <dgm:prSet/>
      <dgm:spPr/>
      <dgm:t>
        <a:bodyPr/>
        <a:lstStyle/>
        <a:p>
          <a:endParaRPr lang="ru-RU"/>
        </a:p>
      </dgm:t>
    </dgm:pt>
    <dgm:pt modelId="{05A8D422-ACD7-4F7E-AAD4-9BA27FD0B794}" type="sibTrans" cxnId="{5C76B5F3-5011-4EDB-A421-1E1BBAAA8C7F}">
      <dgm:prSet/>
      <dgm:spPr/>
      <dgm:t>
        <a:bodyPr/>
        <a:lstStyle/>
        <a:p>
          <a:endParaRPr lang="ru-RU"/>
        </a:p>
      </dgm:t>
    </dgm:pt>
    <dgm:pt modelId="{6FB80554-6C1B-436E-9873-3BA99E65518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3. Возможность подачи ДТ  без предоставления документов, на основании которых она заполнена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F124193B-A506-40DB-B00A-6FE49E70DA82}" type="parTrans" cxnId="{51A7CF9B-C5B3-4566-BA46-66E4E49AD5BD}">
      <dgm:prSet/>
      <dgm:spPr/>
      <dgm:t>
        <a:bodyPr/>
        <a:lstStyle/>
        <a:p>
          <a:endParaRPr lang="ru-RU"/>
        </a:p>
      </dgm:t>
    </dgm:pt>
    <dgm:pt modelId="{DD5EC083-B3CC-4656-B4D8-5D406D9ABB1B}" type="sibTrans" cxnId="{51A7CF9B-C5B3-4566-BA46-66E4E49AD5BD}">
      <dgm:prSet/>
      <dgm:spPr/>
      <dgm:t>
        <a:bodyPr/>
        <a:lstStyle/>
        <a:p>
          <a:endParaRPr lang="ru-RU"/>
        </a:p>
      </dgm:t>
    </dgm:pt>
    <dgm:pt modelId="{6373135B-FC96-45B8-83FD-933E9498E6C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7. Установление порядка исполнения обязанности по уплате таможенных платежей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A98139A4-8C9C-4C78-9AB0-5BF918299508}" type="parTrans" cxnId="{1C9494BC-389B-4AE9-8B2D-0BF3E620BE6A}">
      <dgm:prSet/>
      <dgm:spPr/>
      <dgm:t>
        <a:bodyPr/>
        <a:lstStyle/>
        <a:p>
          <a:endParaRPr lang="ru-RU"/>
        </a:p>
      </dgm:t>
    </dgm:pt>
    <dgm:pt modelId="{1ADED82C-7FDF-4B6C-98D9-1045161FF33A}" type="sibTrans" cxnId="{1C9494BC-389B-4AE9-8B2D-0BF3E620BE6A}">
      <dgm:prSet/>
      <dgm:spPr/>
      <dgm:t>
        <a:bodyPr/>
        <a:lstStyle/>
        <a:p>
          <a:endParaRPr lang="ru-RU"/>
        </a:p>
      </dgm:t>
    </dgm:pt>
    <dgm:pt modelId="{54744FEE-636D-4373-B072-1E808B483CB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8. Частичная унификация подходов к взысканию задолженности  и возврату денежных средств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DF89E26-9538-47DC-8558-AED3110B1DAA}" type="parTrans" cxnId="{8C4D2488-3EA2-4E8E-B362-7B06B92B3FFC}">
      <dgm:prSet/>
      <dgm:spPr/>
      <dgm:t>
        <a:bodyPr/>
        <a:lstStyle/>
        <a:p>
          <a:endParaRPr lang="ru-RU"/>
        </a:p>
      </dgm:t>
    </dgm:pt>
    <dgm:pt modelId="{E491F7D0-2661-40F7-AFA5-1440ADCB74CC}" type="sibTrans" cxnId="{8C4D2488-3EA2-4E8E-B362-7B06B92B3FFC}">
      <dgm:prSet/>
      <dgm:spPr/>
      <dgm:t>
        <a:bodyPr/>
        <a:lstStyle/>
        <a:p>
          <a:endParaRPr lang="ru-RU"/>
        </a:p>
      </dgm:t>
    </dgm:pt>
    <dgm:pt modelId="{1DB23EF8-D84F-4CAC-AB4A-2FD065569F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11. Совершенствование механизма выпуска товаров до подачи ДТ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FD259C72-338F-440A-967F-24C54CF89AC8}" type="parTrans" cxnId="{90C19A2A-E7DA-42EA-9862-91CE38EF3663}">
      <dgm:prSet/>
      <dgm:spPr/>
      <dgm:t>
        <a:bodyPr/>
        <a:lstStyle/>
        <a:p>
          <a:endParaRPr lang="ru-RU"/>
        </a:p>
      </dgm:t>
    </dgm:pt>
    <dgm:pt modelId="{3BE4BADC-F676-4CBE-A64D-D8E9B270263E}" type="sibTrans" cxnId="{90C19A2A-E7DA-42EA-9862-91CE38EF3663}">
      <dgm:prSet/>
      <dgm:spPr/>
      <dgm:t>
        <a:bodyPr/>
        <a:lstStyle/>
        <a:p>
          <a:endParaRPr lang="ru-RU"/>
        </a:p>
      </dgm:t>
    </dgm:pt>
    <dgm:pt modelId="{AA246F1F-208A-4958-88E1-CE872D355B7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12. Унификация декларирования товаров,  перемещаемых в несобранном или разобранном виде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D6CDC27D-8C8E-4281-A9FC-9C204B3C88FF}" type="parTrans" cxnId="{F7F156CC-C193-4D66-A316-894B54614B3D}">
      <dgm:prSet/>
      <dgm:spPr/>
      <dgm:t>
        <a:bodyPr/>
        <a:lstStyle/>
        <a:p>
          <a:endParaRPr lang="ru-RU"/>
        </a:p>
      </dgm:t>
    </dgm:pt>
    <dgm:pt modelId="{2D49A40A-066B-422F-9D1D-963F28D3A65F}" type="sibTrans" cxnId="{F7F156CC-C193-4D66-A316-894B54614B3D}">
      <dgm:prSet/>
      <dgm:spPr/>
      <dgm:t>
        <a:bodyPr/>
        <a:lstStyle/>
        <a:p>
          <a:endParaRPr lang="ru-RU"/>
        </a:p>
      </dgm:t>
    </dgm:pt>
    <dgm:pt modelId="{B1510304-E986-4D7C-9B02-430C38EBC3A4}" type="pres">
      <dgm:prSet presAssocID="{78C9046A-99B9-4134-8EF1-B292023948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7BA7C-28EA-4068-9660-996C69F1ADF8}" type="pres">
      <dgm:prSet presAssocID="{9D1D38E2-01F9-4496-B2FE-AE7D86DCEAC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E5B84-9ACC-41D4-B6EA-9DB606D21089}" type="pres">
      <dgm:prSet presAssocID="{466FFF87-6B95-4DDE-AF03-5AC34648C80B}" presName="sibTrans" presStyleCnt="0"/>
      <dgm:spPr/>
    </dgm:pt>
    <dgm:pt modelId="{7FC4F49A-46F7-4DB3-BD0E-0DB2BB5E86F1}" type="pres">
      <dgm:prSet presAssocID="{89208487-EAC4-4DDC-933D-E142D36D113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0ADAD-4BC8-47AD-8421-55817E74756D}" type="pres">
      <dgm:prSet presAssocID="{ECEE7B74-C912-4CA7-B319-C232132F0AE6}" presName="sibTrans" presStyleCnt="0"/>
      <dgm:spPr/>
    </dgm:pt>
    <dgm:pt modelId="{107CC0D8-0163-4573-B483-F8BF291A768D}" type="pres">
      <dgm:prSet presAssocID="{6FB80554-6C1B-436E-9873-3BA99E65518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BE7F4-B386-426B-BC6E-FEC3CF1FC2B4}" type="pres">
      <dgm:prSet presAssocID="{DD5EC083-B3CC-4656-B4D8-5D406D9ABB1B}" presName="sibTrans" presStyleCnt="0"/>
      <dgm:spPr/>
    </dgm:pt>
    <dgm:pt modelId="{D46A0844-CE88-46ED-AB60-111F70D39BAA}" type="pres">
      <dgm:prSet presAssocID="{D7471FC6-EB36-40CA-97B6-16CE1C0FCD9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AA4B-EEE8-4D30-800F-FD249F288B25}" type="pres">
      <dgm:prSet presAssocID="{05A8D422-ACD7-4F7E-AAD4-9BA27FD0B794}" presName="sibTrans" presStyleCnt="0"/>
      <dgm:spPr/>
    </dgm:pt>
    <dgm:pt modelId="{470F4DAD-F910-419E-82BA-56D7EEF0FECB}" type="pres">
      <dgm:prSet presAssocID="{3CFD4E02-2DCE-4218-B098-6F15DCD19F9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C3336-78EE-449E-9E27-FAE2E500D6B3}" type="pres">
      <dgm:prSet presAssocID="{9A1FD695-259B-46BC-B932-99464E695234}" presName="sibTrans" presStyleCnt="0"/>
      <dgm:spPr/>
    </dgm:pt>
    <dgm:pt modelId="{EAB9979A-7FF2-4131-8CD0-9A543D2A870A}" type="pres">
      <dgm:prSet presAssocID="{9E719FC0-1E3A-4EA1-826B-6366A97874D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D180B-C303-4918-9E3D-67B12AA17B1F}" type="pres">
      <dgm:prSet presAssocID="{48DF9778-1ABD-4E0E-B9D3-6D4B8475078C}" presName="sibTrans" presStyleCnt="0"/>
      <dgm:spPr/>
    </dgm:pt>
    <dgm:pt modelId="{F707A86C-5310-44F3-8301-AFB5FA1DA7E5}" type="pres">
      <dgm:prSet presAssocID="{6373135B-FC96-45B8-83FD-933E9498E6C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EA584-2D2A-49B3-A958-69DAB1EA485E}" type="pres">
      <dgm:prSet presAssocID="{1ADED82C-7FDF-4B6C-98D9-1045161FF33A}" presName="sibTrans" presStyleCnt="0"/>
      <dgm:spPr/>
    </dgm:pt>
    <dgm:pt modelId="{5920B7A4-1826-4754-A754-61E50F711D71}" type="pres">
      <dgm:prSet presAssocID="{54744FEE-636D-4373-B072-1E808B483CBC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8DF69-5685-42D3-8836-E3374025E5C5}" type="pres">
      <dgm:prSet presAssocID="{E491F7D0-2661-40F7-AFA5-1440ADCB74CC}" presName="sibTrans" presStyleCnt="0"/>
      <dgm:spPr/>
    </dgm:pt>
    <dgm:pt modelId="{1A83196E-FE7D-4F38-A1FE-E6753EEE020C}" type="pres">
      <dgm:prSet presAssocID="{D79B9E57-DB67-45BF-858A-8D00D50B1A5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43AEA-5FEE-4D8E-9F4F-39D0297EF59B}" type="pres">
      <dgm:prSet presAssocID="{1CCFA61E-75E5-4576-8FE1-F79D73396482}" presName="sibTrans" presStyleCnt="0"/>
      <dgm:spPr/>
    </dgm:pt>
    <dgm:pt modelId="{450E906F-22F5-4A14-ACCA-F88B68A89B51}" type="pres">
      <dgm:prSet presAssocID="{856B1581-DDCA-48BA-9DCD-ADEAD9C160C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8D58-38AF-44D5-A3F4-EF3875EA912B}" type="pres">
      <dgm:prSet presAssocID="{26AD2790-3A20-43CA-849B-9EB510CB7CF7}" presName="sibTrans" presStyleCnt="0"/>
      <dgm:spPr/>
    </dgm:pt>
    <dgm:pt modelId="{B89A36B9-B6E4-4325-9730-017AE901DFFC}" type="pres">
      <dgm:prSet presAssocID="{1DB23EF8-D84F-4CAC-AB4A-2FD065569F4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ECEA-3DC0-466B-8B4F-F48B16153D42}" type="pres">
      <dgm:prSet presAssocID="{3BE4BADC-F676-4CBE-A64D-D8E9B270263E}" presName="sibTrans" presStyleCnt="0"/>
      <dgm:spPr/>
    </dgm:pt>
    <dgm:pt modelId="{628FAD59-FDDE-4F2F-869C-DFBBABBB6642}" type="pres">
      <dgm:prSet presAssocID="{AA246F1F-208A-4958-88E1-CE872D355B7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73238-5FB6-46EA-B88F-50EA0343F7B2}" type="presOf" srcId="{1DB23EF8-D84F-4CAC-AB4A-2FD065569F43}" destId="{B89A36B9-B6E4-4325-9730-017AE901DFFC}" srcOrd="0" destOrd="0" presId="urn:microsoft.com/office/officeart/2005/8/layout/default"/>
    <dgm:cxn modelId="{FC206C1B-1837-4802-A57E-25242E206225}" srcId="{78C9046A-99B9-4134-8EF1-B29202394819}" destId="{9D1D38E2-01F9-4496-B2FE-AE7D86DCEAC6}" srcOrd="0" destOrd="0" parTransId="{B32F224B-3A1C-4E13-B0B6-1EC230D65005}" sibTransId="{466FFF87-6B95-4DDE-AF03-5AC34648C80B}"/>
    <dgm:cxn modelId="{4B47593D-5FCA-46E7-9410-E878FAC75059}" type="presOf" srcId="{6FB80554-6C1B-436E-9873-3BA99E655182}" destId="{107CC0D8-0163-4573-B483-F8BF291A768D}" srcOrd="0" destOrd="0" presId="urn:microsoft.com/office/officeart/2005/8/layout/default"/>
    <dgm:cxn modelId="{9C268B88-0077-417F-A81C-C492497BD909}" type="presOf" srcId="{9E719FC0-1E3A-4EA1-826B-6366A97874DC}" destId="{EAB9979A-7FF2-4131-8CD0-9A543D2A870A}" srcOrd="0" destOrd="0" presId="urn:microsoft.com/office/officeart/2005/8/layout/default"/>
    <dgm:cxn modelId="{5C76B5F3-5011-4EDB-A421-1E1BBAAA8C7F}" srcId="{78C9046A-99B9-4134-8EF1-B29202394819}" destId="{D7471FC6-EB36-40CA-97B6-16CE1C0FCD92}" srcOrd="3" destOrd="0" parTransId="{8C7711E4-8DF9-4929-9985-242AF7DCCEE9}" sibTransId="{05A8D422-ACD7-4F7E-AAD4-9BA27FD0B794}"/>
    <dgm:cxn modelId="{A5796DA2-FF85-486F-B5CF-B7A6A95E5161}" srcId="{78C9046A-99B9-4134-8EF1-B29202394819}" destId="{D79B9E57-DB67-45BF-858A-8D00D50B1A50}" srcOrd="8" destOrd="0" parTransId="{431CAA11-2852-42F2-AB2D-1B00FF6581E2}" sibTransId="{1CCFA61E-75E5-4576-8FE1-F79D73396482}"/>
    <dgm:cxn modelId="{1F514699-0C08-4BC4-B071-4873398383C7}" type="presOf" srcId="{54744FEE-636D-4373-B072-1E808B483CBC}" destId="{5920B7A4-1826-4754-A754-61E50F711D71}" srcOrd="0" destOrd="0" presId="urn:microsoft.com/office/officeart/2005/8/layout/default"/>
    <dgm:cxn modelId="{94D3DBCC-6774-4EB1-BD91-76B5598E0D8B}" type="presOf" srcId="{D7471FC6-EB36-40CA-97B6-16CE1C0FCD92}" destId="{D46A0844-CE88-46ED-AB60-111F70D39BAA}" srcOrd="0" destOrd="0" presId="urn:microsoft.com/office/officeart/2005/8/layout/default"/>
    <dgm:cxn modelId="{F2FF8C4C-519A-4713-ADF4-E4374FA2C4EF}" type="presOf" srcId="{6373135B-FC96-45B8-83FD-933E9498E6CB}" destId="{F707A86C-5310-44F3-8301-AFB5FA1DA7E5}" srcOrd="0" destOrd="0" presId="urn:microsoft.com/office/officeart/2005/8/layout/default"/>
    <dgm:cxn modelId="{8C4D2488-3EA2-4E8E-B362-7B06B92B3FFC}" srcId="{78C9046A-99B9-4134-8EF1-B29202394819}" destId="{54744FEE-636D-4373-B072-1E808B483CBC}" srcOrd="7" destOrd="0" parTransId="{EDF89E26-9538-47DC-8558-AED3110B1DAA}" sibTransId="{E491F7D0-2661-40F7-AFA5-1440ADCB74CC}"/>
    <dgm:cxn modelId="{1A02D3E5-8650-4F93-BC84-408E35C1E2A6}" srcId="{78C9046A-99B9-4134-8EF1-B29202394819}" destId="{9E719FC0-1E3A-4EA1-826B-6366A97874DC}" srcOrd="5" destOrd="0" parTransId="{93A4CA57-8556-450F-BB73-92FFA55D556E}" sibTransId="{48DF9778-1ABD-4E0E-B9D3-6D4B8475078C}"/>
    <dgm:cxn modelId="{7ACE27A8-EFE8-48E2-BC10-48EC631886B1}" type="presOf" srcId="{3CFD4E02-2DCE-4218-B098-6F15DCD19F9D}" destId="{470F4DAD-F910-419E-82BA-56D7EEF0FECB}" srcOrd="0" destOrd="0" presId="urn:microsoft.com/office/officeart/2005/8/layout/default"/>
    <dgm:cxn modelId="{1C9494BC-389B-4AE9-8B2D-0BF3E620BE6A}" srcId="{78C9046A-99B9-4134-8EF1-B29202394819}" destId="{6373135B-FC96-45B8-83FD-933E9498E6CB}" srcOrd="6" destOrd="0" parTransId="{A98139A4-8C9C-4C78-9AB0-5BF918299508}" sibTransId="{1ADED82C-7FDF-4B6C-98D9-1045161FF33A}"/>
    <dgm:cxn modelId="{7C1AA245-5049-4CF9-A224-BAFE362ED1A6}" type="presOf" srcId="{89208487-EAC4-4DDC-933D-E142D36D1131}" destId="{7FC4F49A-46F7-4DB3-BD0E-0DB2BB5E86F1}" srcOrd="0" destOrd="0" presId="urn:microsoft.com/office/officeart/2005/8/layout/default"/>
    <dgm:cxn modelId="{A8DED2C4-DF58-4092-B884-181316414F1F}" type="presOf" srcId="{AA246F1F-208A-4958-88E1-CE872D355B72}" destId="{628FAD59-FDDE-4F2F-869C-DFBBABBB6642}" srcOrd="0" destOrd="0" presId="urn:microsoft.com/office/officeart/2005/8/layout/default"/>
    <dgm:cxn modelId="{E65F7113-8AAF-4869-ACA9-19E1EB450FA3}" type="presOf" srcId="{78C9046A-99B9-4134-8EF1-B29202394819}" destId="{B1510304-E986-4D7C-9B02-430C38EBC3A4}" srcOrd="0" destOrd="0" presId="urn:microsoft.com/office/officeart/2005/8/layout/default"/>
    <dgm:cxn modelId="{90C19A2A-E7DA-42EA-9862-91CE38EF3663}" srcId="{78C9046A-99B9-4134-8EF1-B29202394819}" destId="{1DB23EF8-D84F-4CAC-AB4A-2FD065569F43}" srcOrd="10" destOrd="0" parTransId="{FD259C72-338F-440A-967F-24C54CF89AC8}" sibTransId="{3BE4BADC-F676-4CBE-A64D-D8E9B270263E}"/>
    <dgm:cxn modelId="{F67F06C1-6142-4B12-9CE1-3321CC79C560}" srcId="{78C9046A-99B9-4134-8EF1-B29202394819}" destId="{3CFD4E02-2DCE-4218-B098-6F15DCD19F9D}" srcOrd="4" destOrd="0" parTransId="{BB59D0F0-208E-4DD9-ACDB-5B983FF3950B}" sibTransId="{9A1FD695-259B-46BC-B932-99464E695234}"/>
    <dgm:cxn modelId="{95B6CCC3-B46F-489D-A598-E2D6CC93B748}" type="presOf" srcId="{9D1D38E2-01F9-4496-B2FE-AE7D86DCEAC6}" destId="{3FE7BA7C-28EA-4068-9660-996C69F1ADF8}" srcOrd="0" destOrd="0" presId="urn:microsoft.com/office/officeart/2005/8/layout/default"/>
    <dgm:cxn modelId="{DE09D3A0-C834-4BFF-95B1-430B415CEAF4}" type="presOf" srcId="{856B1581-DDCA-48BA-9DCD-ADEAD9C160CE}" destId="{450E906F-22F5-4A14-ACCA-F88B68A89B51}" srcOrd="0" destOrd="0" presId="urn:microsoft.com/office/officeart/2005/8/layout/default"/>
    <dgm:cxn modelId="{51A7CF9B-C5B3-4566-BA46-66E4E49AD5BD}" srcId="{78C9046A-99B9-4134-8EF1-B29202394819}" destId="{6FB80554-6C1B-436E-9873-3BA99E655182}" srcOrd="2" destOrd="0" parTransId="{F124193B-A506-40DB-B00A-6FE49E70DA82}" sibTransId="{DD5EC083-B3CC-4656-B4D8-5D406D9ABB1B}"/>
    <dgm:cxn modelId="{184D31EA-A2E2-40C3-BF54-F31B236CC040}" srcId="{78C9046A-99B9-4134-8EF1-B29202394819}" destId="{89208487-EAC4-4DDC-933D-E142D36D1131}" srcOrd="1" destOrd="0" parTransId="{3341CDD2-8545-417A-8AF3-CB4ACDE0562B}" sibTransId="{ECEE7B74-C912-4CA7-B319-C232132F0AE6}"/>
    <dgm:cxn modelId="{05A84307-9FEB-4F6B-BBD6-F2A5DBF60261}" type="presOf" srcId="{D79B9E57-DB67-45BF-858A-8D00D50B1A50}" destId="{1A83196E-FE7D-4F38-A1FE-E6753EEE020C}" srcOrd="0" destOrd="0" presId="urn:microsoft.com/office/officeart/2005/8/layout/default"/>
    <dgm:cxn modelId="{F7F156CC-C193-4D66-A316-894B54614B3D}" srcId="{78C9046A-99B9-4134-8EF1-B29202394819}" destId="{AA246F1F-208A-4958-88E1-CE872D355B72}" srcOrd="11" destOrd="0" parTransId="{D6CDC27D-8C8E-4281-A9FC-9C204B3C88FF}" sibTransId="{2D49A40A-066B-422F-9D1D-963F28D3A65F}"/>
    <dgm:cxn modelId="{2CE51B8D-8EAE-4AF8-BB22-6C0DDD06F569}" srcId="{78C9046A-99B9-4134-8EF1-B29202394819}" destId="{856B1581-DDCA-48BA-9DCD-ADEAD9C160CE}" srcOrd="9" destOrd="0" parTransId="{764DE993-FCA4-4355-A761-BBCE29E957F3}" sibTransId="{26AD2790-3A20-43CA-849B-9EB510CB7CF7}"/>
    <dgm:cxn modelId="{32863F6D-192F-4B96-A32F-A855DC9D2575}" type="presParOf" srcId="{B1510304-E986-4D7C-9B02-430C38EBC3A4}" destId="{3FE7BA7C-28EA-4068-9660-996C69F1ADF8}" srcOrd="0" destOrd="0" presId="urn:microsoft.com/office/officeart/2005/8/layout/default"/>
    <dgm:cxn modelId="{6F8EDA41-6EFC-44BE-9EDF-E37EEE6AB1B3}" type="presParOf" srcId="{B1510304-E986-4D7C-9B02-430C38EBC3A4}" destId="{AD0E5B84-9ACC-41D4-B6EA-9DB606D21089}" srcOrd="1" destOrd="0" presId="urn:microsoft.com/office/officeart/2005/8/layout/default"/>
    <dgm:cxn modelId="{CE3AF635-A470-4A96-A659-73CB0665D24F}" type="presParOf" srcId="{B1510304-E986-4D7C-9B02-430C38EBC3A4}" destId="{7FC4F49A-46F7-4DB3-BD0E-0DB2BB5E86F1}" srcOrd="2" destOrd="0" presId="urn:microsoft.com/office/officeart/2005/8/layout/default"/>
    <dgm:cxn modelId="{FCB74E29-24B1-4535-A5CE-D9F9B9CBA1F0}" type="presParOf" srcId="{B1510304-E986-4D7C-9B02-430C38EBC3A4}" destId="{1880ADAD-4BC8-47AD-8421-55817E74756D}" srcOrd="3" destOrd="0" presId="urn:microsoft.com/office/officeart/2005/8/layout/default"/>
    <dgm:cxn modelId="{4DBC4FBD-F7CC-4562-B266-E0E17EF05374}" type="presParOf" srcId="{B1510304-E986-4D7C-9B02-430C38EBC3A4}" destId="{107CC0D8-0163-4573-B483-F8BF291A768D}" srcOrd="4" destOrd="0" presId="urn:microsoft.com/office/officeart/2005/8/layout/default"/>
    <dgm:cxn modelId="{0D42572A-DCFD-47C0-8707-44B5DF2D6023}" type="presParOf" srcId="{B1510304-E986-4D7C-9B02-430C38EBC3A4}" destId="{767BE7F4-B386-426B-BC6E-FEC3CF1FC2B4}" srcOrd="5" destOrd="0" presId="urn:microsoft.com/office/officeart/2005/8/layout/default"/>
    <dgm:cxn modelId="{2CF25C37-BCDB-4B8A-95AF-B609F6D96A35}" type="presParOf" srcId="{B1510304-E986-4D7C-9B02-430C38EBC3A4}" destId="{D46A0844-CE88-46ED-AB60-111F70D39BAA}" srcOrd="6" destOrd="0" presId="urn:microsoft.com/office/officeart/2005/8/layout/default"/>
    <dgm:cxn modelId="{B46BE2E0-4F36-4FFB-B206-A063F764F32C}" type="presParOf" srcId="{B1510304-E986-4D7C-9B02-430C38EBC3A4}" destId="{B58FAA4B-EEE8-4D30-800F-FD249F288B25}" srcOrd="7" destOrd="0" presId="urn:microsoft.com/office/officeart/2005/8/layout/default"/>
    <dgm:cxn modelId="{ABDF9FBA-29FD-4122-B315-B700B18D59B0}" type="presParOf" srcId="{B1510304-E986-4D7C-9B02-430C38EBC3A4}" destId="{470F4DAD-F910-419E-82BA-56D7EEF0FECB}" srcOrd="8" destOrd="0" presId="urn:microsoft.com/office/officeart/2005/8/layout/default"/>
    <dgm:cxn modelId="{54E4CBA1-2FAB-41E7-B3DD-270067458E57}" type="presParOf" srcId="{B1510304-E986-4D7C-9B02-430C38EBC3A4}" destId="{2E5C3336-78EE-449E-9E27-FAE2E500D6B3}" srcOrd="9" destOrd="0" presId="urn:microsoft.com/office/officeart/2005/8/layout/default"/>
    <dgm:cxn modelId="{2DE88A82-9C77-463B-AD7B-68F9745AC60D}" type="presParOf" srcId="{B1510304-E986-4D7C-9B02-430C38EBC3A4}" destId="{EAB9979A-7FF2-4131-8CD0-9A543D2A870A}" srcOrd="10" destOrd="0" presId="urn:microsoft.com/office/officeart/2005/8/layout/default"/>
    <dgm:cxn modelId="{3F78C577-151E-491E-A7D2-6B2F0D855BBC}" type="presParOf" srcId="{B1510304-E986-4D7C-9B02-430C38EBC3A4}" destId="{FBDD180B-C303-4918-9E3D-67B12AA17B1F}" srcOrd="11" destOrd="0" presId="urn:microsoft.com/office/officeart/2005/8/layout/default"/>
    <dgm:cxn modelId="{56BBCB1B-E04F-4E6F-848F-842E2F079EAF}" type="presParOf" srcId="{B1510304-E986-4D7C-9B02-430C38EBC3A4}" destId="{F707A86C-5310-44F3-8301-AFB5FA1DA7E5}" srcOrd="12" destOrd="0" presId="urn:microsoft.com/office/officeart/2005/8/layout/default"/>
    <dgm:cxn modelId="{6AC18881-984D-48C4-9730-F0505CB60FBB}" type="presParOf" srcId="{B1510304-E986-4D7C-9B02-430C38EBC3A4}" destId="{901EA584-2D2A-49B3-A958-69DAB1EA485E}" srcOrd="13" destOrd="0" presId="urn:microsoft.com/office/officeart/2005/8/layout/default"/>
    <dgm:cxn modelId="{DA12F705-658C-4AAB-9640-C7524C770E09}" type="presParOf" srcId="{B1510304-E986-4D7C-9B02-430C38EBC3A4}" destId="{5920B7A4-1826-4754-A754-61E50F711D71}" srcOrd="14" destOrd="0" presId="urn:microsoft.com/office/officeart/2005/8/layout/default"/>
    <dgm:cxn modelId="{D3431AA8-D11F-451A-9F28-EC39B7D1F901}" type="presParOf" srcId="{B1510304-E986-4D7C-9B02-430C38EBC3A4}" destId="{E258DF69-5685-42D3-8836-E3374025E5C5}" srcOrd="15" destOrd="0" presId="urn:microsoft.com/office/officeart/2005/8/layout/default"/>
    <dgm:cxn modelId="{DF57F842-028F-4D05-A2F4-BF0D7B4E4477}" type="presParOf" srcId="{B1510304-E986-4D7C-9B02-430C38EBC3A4}" destId="{1A83196E-FE7D-4F38-A1FE-E6753EEE020C}" srcOrd="16" destOrd="0" presId="urn:microsoft.com/office/officeart/2005/8/layout/default"/>
    <dgm:cxn modelId="{3E59424F-69F1-46CF-9F20-C18D3D2E313B}" type="presParOf" srcId="{B1510304-E986-4D7C-9B02-430C38EBC3A4}" destId="{5F243AEA-5FEE-4D8E-9F4F-39D0297EF59B}" srcOrd="17" destOrd="0" presId="urn:microsoft.com/office/officeart/2005/8/layout/default"/>
    <dgm:cxn modelId="{3826AA7B-D93B-4DCB-AE9F-0C9BF58D8FA0}" type="presParOf" srcId="{B1510304-E986-4D7C-9B02-430C38EBC3A4}" destId="{450E906F-22F5-4A14-ACCA-F88B68A89B51}" srcOrd="18" destOrd="0" presId="urn:microsoft.com/office/officeart/2005/8/layout/default"/>
    <dgm:cxn modelId="{36F64F18-6AEF-4DC4-A31E-967ECBF0D01A}" type="presParOf" srcId="{B1510304-E986-4D7C-9B02-430C38EBC3A4}" destId="{3B5C8D58-38AF-44D5-A3F4-EF3875EA912B}" srcOrd="19" destOrd="0" presId="urn:microsoft.com/office/officeart/2005/8/layout/default"/>
    <dgm:cxn modelId="{46234922-E9A5-433C-BDD4-CBA21C3AD427}" type="presParOf" srcId="{B1510304-E986-4D7C-9B02-430C38EBC3A4}" destId="{B89A36B9-B6E4-4325-9730-017AE901DFFC}" srcOrd="20" destOrd="0" presId="urn:microsoft.com/office/officeart/2005/8/layout/default"/>
    <dgm:cxn modelId="{C4F07F76-2D0B-476F-BA50-D7438BDFE5AC}" type="presParOf" srcId="{B1510304-E986-4D7C-9B02-430C38EBC3A4}" destId="{3DB3ECEA-3DC0-466B-8B4F-F48B16153D42}" srcOrd="21" destOrd="0" presId="urn:microsoft.com/office/officeart/2005/8/layout/default"/>
    <dgm:cxn modelId="{0EB73D72-967A-4778-A329-26B03A457E4F}" type="presParOf" srcId="{B1510304-E986-4D7C-9B02-430C38EBC3A4}" destId="{628FAD59-FDDE-4F2F-869C-DFBBABBB664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F6B067-AE29-4E93-A096-CE5D97855A7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F16F78-AB63-4AEF-B7B4-1A1335AF62A4}">
      <dgm:prSet custT="1"/>
      <dgm:spPr/>
      <dgm:t>
        <a:bodyPr/>
        <a:lstStyle/>
        <a:p>
          <a:pPr algn="ctr"/>
          <a:r>
            <a:rPr lang="ru-RU" sz="1600" i="1" dirty="0" smtClean="0"/>
            <a:t>денежных средств (денег) и (или) иного имущества плательщика, в том числе за счет сумм таможенных пошлин, налогов, специальных, антидемпинговых, компенсационных пошлин, подлежащих возврату в соответствии со статьями 67 и 76 настоящего Кодекса, и (или) сумм авансовых платежей,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F5EAA72-8305-4551-8446-8781CC0A6855}" type="parTrans" cxnId="{F29DB226-F3E0-4970-A52F-29A3532E6D39}">
      <dgm:prSet/>
      <dgm:spPr/>
      <dgm:t>
        <a:bodyPr/>
        <a:lstStyle/>
        <a:p>
          <a:endParaRPr lang="ru-RU"/>
        </a:p>
      </dgm:t>
    </dgm:pt>
    <dgm:pt modelId="{69BE7908-4482-4C6C-B182-FFCCD0ED7208}" type="sibTrans" cxnId="{F29DB226-F3E0-4970-A52F-29A3532E6D39}">
      <dgm:prSet/>
      <dgm:spPr/>
      <dgm:t>
        <a:bodyPr/>
        <a:lstStyle/>
        <a:p>
          <a:endParaRPr lang="ru-RU"/>
        </a:p>
      </dgm:t>
    </dgm:pt>
    <dgm:pt modelId="{B3C30CA7-66CA-488E-A89F-D041D85E952D}">
      <dgm:prSet custT="1"/>
      <dgm:spPr/>
      <dgm:t>
        <a:bodyPr/>
        <a:lstStyle/>
        <a:p>
          <a:pPr algn="ctr"/>
          <a:r>
            <a:rPr lang="ru-RU" sz="1600" i="1" dirty="0" smtClean="0"/>
            <a:t>обеспечения исполнения обязанности по уплате таможенных пошлин, налогов, обеспечения исполнения обязанности по уплате специальных, антидемпинговых, компенсационных пошлин, обеспечения исполнения обязанностей юридического лица,</a:t>
          </a:r>
          <a:r>
            <a:rPr lang="ru-RU" sz="1600" b="1" i="1" dirty="0" smtClean="0"/>
            <a:t> </a:t>
          </a:r>
          <a:r>
            <a:rPr lang="ru-RU" sz="1600" i="1" dirty="0" smtClean="0"/>
            <a:t>осуществляющего деятельность в сфере таможенного дела, обеспечения исполнения обязанностей уполномоченного экономического оператора,</a:t>
          </a:r>
          <a:r>
            <a:rPr lang="ru-RU" sz="1600" b="1" i="1" dirty="0" smtClean="0"/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5BBE60-8341-4025-AC3D-F3ECE063A3AB}" type="parTrans" cxnId="{5FC90491-DC1B-4533-BB8A-E087A28B7ED9}">
      <dgm:prSet/>
      <dgm:spPr/>
      <dgm:t>
        <a:bodyPr/>
        <a:lstStyle/>
        <a:p>
          <a:endParaRPr lang="ru-RU"/>
        </a:p>
      </dgm:t>
    </dgm:pt>
    <dgm:pt modelId="{45B4135D-BD65-4258-AE7B-87CA011D09E0}" type="sibTrans" cxnId="{5FC90491-DC1B-4533-BB8A-E087A28B7ED9}">
      <dgm:prSet/>
      <dgm:spPr/>
      <dgm:t>
        <a:bodyPr/>
        <a:lstStyle/>
        <a:p>
          <a:endParaRPr lang="ru-RU"/>
        </a:p>
      </dgm:t>
    </dgm:pt>
    <dgm:pt modelId="{0B988E5C-B96B-4229-A261-247C90D9CBD5}">
      <dgm:prSet custT="1"/>
      <dgm:spPr/>
      <dgm:t>
        <a:bodyPr/>
        <a:lstStyle/>
        <a:p>
          <a:pPr algn="ctr"/>
          <a:r>
            <a:rPr lang="ru-RU" sz="1600" i="1" dirty="0" smtClean="0"/>
            <a:t>товаров, в отношении которых таможенные пошлины, налоги не уплачены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B2AFAAD-3994-4133-A7FF-CCDE4B834A37}" type="parTrans" cxnId="{3749797D-E726-4731-BFCA-09E289DA7E80}">
      <dgm:prSet/>
      <dgm:spPr/>
    </dgm:pt>
    <dgm:pt modelId="{6BE713C3-F157-4FD5-ABF9-C25A6B9D2632}" type="sibTrans" cxnId="{3749797D-E726-4731-BFCA-09E289DA7E80}">
      <dgm:prSet/>
      <dgm:spPr/>
    </dgm:pt>
    <dgm:pt modelId="{D94A9B42-61E6-4440-A628-922B44EE17D9}" type="pres">
      <dgm:prSet presAssocID="{60F6B067-AE29-4E93-A096-CE5D97855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574B47-8B8C-4A62-99AA-D47A93FCE342}" type="pres">
      <dgm:prSet presAssocID="{C4F16F78-AB63-4AEF-B7B4-1A1335AF62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EC6F8-173E-4743-97D1-4C905A823557}" type="pres">
      <dgm:prSet presAssocID="{69BE7908-4482-4C6C-B182-FFCCD0ED7208}" presName="spacer" presStyleCnt="0"/>
      <dgm:spPr/>
    </dgm:pt>
    <dgm:pt modelId="{6F7E4FC9-C6B9-4F24-8EDD-184007149E12}" type="pres">
      <dgm:prSet presAssocID="{B3C30CA7-66CA-488E-A89F-D041D85E952D}" presName="parentText" presStyleLbl="node1" presStyleIdx="1" presStyleCnt="3" custLinFactNeighborX="967" custLinFactNeighborY="-6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FA09C-786B-49BB-9443-F8C3C4DCE58C}" type="pres">
      <dgm:prSet presAssocID="{45B4135D-BD65-4258-AE7B-87CA011D09E0}" presName="spacer" presStyleCnt="0"/>
      <dgm:spPr/>
    </dgm:pt>
    <dgm:pt modelId="{3A446BBE-9C7D-43D0-B243-151CBD69D73E}" type="pres">
      <dgm:prSet presAssocID="{0B988E5C-B96B-4229-A261-247C90D9CB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C90491-DC1B-4533-BB8A-E087A28B7ED9}" srcId="{60F6B067-AE29-4E93-A096-CE5D97855A75}" destId="{B3C30CA7-66CA-488E-A89F-D041D85E952D}" srcOrd="1" destOrd="0" parTransId="{6C5BBE60-8341-4025-AC3D-F3ECE063A3AB}" sibTransId="{45B4135D-BD65-4258-AE7B-87CA011D09E0}"/>
    <dgm:cxn modelId="{7E71CE0B-925D-4E45-84BE-B55212D014DF}" type="presOf" srcId="{C4F16F78-AB63-4AEF-B7B4-1A1335AF62A4}" destId="{21574B47-8B8C-4A62-99AA-D47A93FCE342}" srcOrd="0" destOrd="0" presId="urn:microsoft.com/office/officeart/2005/8/layout/vList2"/>
    <dgm:cxn modelId="{F0EEC4B9-261E-4A81-8AB8-2FB20DA40EB7}" type="presOf" srcId="{B3C30CA7-66CA-488E-A89F-D041D85E952D}" destId="{6F7E4FC9-C6B9-4F24-8EDD-184007149E12}" srcOrd="0" destOrd="0" presId="urn:microsoft.com/office/officeart/2005/8/layout/vList2"/>
    <dgm:cxn modelId="{3749797D-E726-4731-BFCA-09E289DA7E80}" srcId="{60F6B067-AE29-4E93-A096-CE5D97855A75}" destId="{0B988E5C-B96B-4229-A261-247C90D9CBD5}" srcOrd="2" destOrd="0" parTransId="{FB2AFAAD-3994-4133-A7FF-CCDE4B834A37}" sibTransId="{6BE713C3-F157-4FD5-ABF9-C25A6B9D2632}"/>
    <dgm:cxn modelId="{F3976DBB-EBDF-4DFA-A8CE-D90B3D5182D6}" type="presOf" srcId="{60F6B067-AE29-4E93-A096-CE5D97855A75}" destId="{D94A9B42-61E6-4440-A628-922B44EE17D9}" srcOrd="0" destOrd="0" presId="urn:microsoft.com/office/officeart/2005/8/layout/vList2"/>
    <dgm:cxn modelId="{F29DB226-F3E0-4970-A52F-29A3532E6D39}" srcId="{60F6B067-AE29-4E93-A096-CE5D97855A75}" destId="{C4F16F78-AB63-4AEF-B7B4-1A1335AF62A4}" srcOrd="0" destOrd="0" parTransId="{EF5EAA72-8305-4551-8446-8781CC0A6855}" sibTransId="{69BE7908-4482-4C6C-B182-FFCCD0ED7208}"/>
    <dgm:cxn modelId="{D6798C05-DBD6-4601-AC87-C5FB6941CA32}" type="presOf" srcId="{0B988E5C-B96B-4229-A261-247C90D9CBD5}" destId="{3A446BBE-9C7D-43D0-B243-151CBD69D73E}" srcOrd="0" destOrd="0" presId="urn:microsoft.com/office/officeart/2005/8/layout/vList2"/>
    <dgm:cxn modelId="{664AAFC2-799B-41BE-9435-ADA9F0B48DB1}" type="presParOf" srcId="{D94A9B42-61E6-4440-A628-922B44EE17D9}" destId="{21574B47-8B8C-4A62-99AA-D47A93FCE342}" srcOrd="0" destOrd="0" presId="urn:microsoft.com/office/officeart/2005/8/layout/vList2"/>
    <dgm:cxn modelId="{CBFE000D-1435-4E3D-9A7D-005D5832B78E}" type="presParOf" srcId="{D94A9B42-61E6-4440-A628-922B44EE17D9}" destId="{718EC6F8-173E-4743-97D1-4C905A823557}" srcOrd="1" destOrd="0" presId="urn:microsoft.com/office/officeart/2005/8/layout/vList2"/>
    <dgm:cxn modelId="{52768525-E10C-4687-9042-E77A08C66217}" type="presParOf" srcId="{D94A9B42-61E6-4440-A628-922B44EE17D9}" destId="{6F7E4FC9-C6B9-4F24-8EDD-184007149E12}" srcOrd="2" destOrd="0" presId="urn:microsoft.com/office/officeart/2005/8/layout/vList2"/>
    <dgm:cxn modelId="{5B1F3A86-08C9-40BA-85DA-39C7CEB61407}" type="presParOf" srcId="{D94A9B42-61E6-4440-A628-922B44EE17D9}" destId="{232FA09C-786B-49BB-9443-F8C3C4DCE58C}" srcOrd="3" destOrd="0" presId="urn:microsoft.com/office/officeart/2005/8/layout/vList2"/>
    <dgm:cxn modelId="{72B2E312-3043-4ECE-891B-17FB76FC8552}" type="presParOf" srcId="{D94A9B42-61E6-4440-A628-922B44EE17D9}" destId="{3A446BBE-9C7D-43D0-B243-151CBD69D7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F3031D-C2EE-4980-9EA7-4C6E07D33F3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AF0881-FC04-49DC-B7EC-5E003FD504A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9816EC-D232-42F3-AA68-09D4AFDE22B9}" type="parTrans" cxnId="{D29B9A0C-2C7A-4DD7-BDB4-DE02891DB93B}">
      <dgm:prSet/>
      <dgm:spPr/>
      <dgm:t>
        <a:bodyPr/>
        <a:lstStyle/>
        <a:p>
          <a:endParaRPr lang="ru-RU"/>
        </a:p>
      </dgm:t>
    </dgm:pt>
    <dgm:pt modelId="{96FAA974-AFA4-4603-9876-A11FF06589D3}" type="sibTrans" cxnId="{D29B9A0C-2C7A-4DD7-BDB4-DE02891DB93B}">
      <dgm:prSet/>
      <dgm:spPr/>
      <dgm:t>
        <a:bodyPr/>
        <a:lstStyle/>
        <a:p>
          <a:endParaRPr lang="ru-RU"/>
        </a:p>
      </dgm:t>
    </dgm:pt>
    <dgm:pt modelId="{7EF255AC-9905-4FD3-95EB-E4F0F787266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исполнения обязанностей юридического лица, осуществляющего деятельность в сфере таможенного дела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B4FC7D-A3A9-4470-858F-E883CF9A2522}" type="parTrans" cxnId="{22DF93C6-2DCA-466F-B8F8-AAADFB826A81}">
      <dgm:prSet/>
      <dgm:spPr/>
      <dgm:t>
        <a:bodyPr/>
        <a:lstStyle/>
        <a:p>
          <a:endParaRPr lang="ru-RU"/>
        </a:p>
      </dgm:t>
    </dgm:pt>
    <dgm:pt modelId="{F8E42952-AECB-410E-A123-09D2D9430085}" type="sibTrans" cxnId="{22DF93C6-2DCA-466F-B8F8-AAADFB826A81}">
      <dgm:prSet/>
      <dgm:spPr/>
      <dgm:t>
        <a:bodyPr/>
        <a:lstStyle/>
        <a:p>
          <a:endParaRPr lang="ru-RU"/>
        </a:p>
      </dgm:t>
    </dgm:pt>
    <dgm:pt modelId="{2BF35CA1-F5B1-4E77-B7B2-6CA3D65F828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исполнения обязанностей  уполномоченного экономического оператора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DF653-BEE1-496F-A199-414C0014E236}" type="parTrans" cxnId="{8B510B9B-3E46-4BD3-8F53-18A973DDC580}">
      <dgm:prSet/>
      <dgm:spPr/>
      <dgm:t>
        <a:bodyPr/>
        <a:lstStyle/>
        <a:p>
          <a:endParaRPr lang="ru-RU"/>
        </a:p>
      </dgm:t>
    </dgm:pt>
    <dgm:pt modelId="{A0C4E6FE-11A0-4962-A07E-2E148190A709}" type="sibTrans" cxnId="{8B510B9B-3E46-4BD3-8F53-18A973DDC580}">
      <dgm:prSet/>
      <dgm:spPr/>
      <dgm:t>
        <a:bodyPr/>
        <a:lstStyle/>
        <a:p>
          <a:endParaRPr lang="ru-RU"/>
        </a:p>
      </dgm:t>
    </dgm:pt>
    <dgm:pt modelId="{6F4B52CD-CEF4-4822-A1C1-1CBEC8D83DF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обязанности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6B9928-8E08-41C1-98AE-A62FB9160606}" type="parTrans" cxnId="{4F9B90AB-FEE3-4800-BE3B-E849BFFE51B4}">
      <dgm:prSet/>
      <dgm:spPr/>
      <dgm:t>
        <a:bodyPr/>
        <a:lstStyle/>
        <a:p>
          <a:endParaRPr lang="ru-RU"/>
        </a:p>
      </dgm:t>
    </dgm:pt>
    <dgm:pt modelId="{C4CF8DD4-6450-44B8-83B9-D2892464B123}" type="sibTrans" cxnId="{4F9B90AB-FEE3-4800-BE3B-E849BFFE51B4}">
      <dgm:prSet/>
      <dgm:spPr/>
      <dgm:t>
        <a:bodyPr/>
        <a:lstStyle/>
        <a:p>
          <a:endParaRPr lang="ru-RU"/>
        </a:p>
      </dgm:t>
    </dgm:pt>
    <dgm:pt modelId="{33193D59-3F8D-40B9-9BC0-32333783DF3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0080B8-846B-4E4A-B9A7-30812EB949B6}" type="parTrans" cxnId="{EB41D887-E372-4135-8753-2C7A9AF57789}">
      <dgm:prSet/>
      <dgm:spPr/>
      <dgm:t>
        <a:bodyPr/>
        <a:lstStyle/>
        <a:p>
          <a:endParaRPr lang="ru-RU"/>
        </a:p>
      </dgm:t>
    </dgm:pt>
    <dgm:pt modelId="{EE46D978-6FE0-4825-A762-99217693E570}" type="sibTrans" cxnId="{EB41D887-E372-4135-8753-2C7A9AF57789}">
      <dgm:prSet/>
      <dgm:spPr/>
      <dgm:t>
        <a:bodyPr/>
        <a:lstStyle/>
        <a:p>
          <a:endParaRPr lang="ru-RU"/>
        </a:p>
      </dgm:t>
    </dgm:pt>
    <dgm:pt modelId="{399FD678-A7D2-4678-A69D-71D8CE230F1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защитных  пошлин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B0644E9-FCAA-44E2-9FEC-D69448E6FE25}" type="parTrans" cxnId="{90471825-04B6-47BE-8BDB-A81E4B3C27B3}">
      <dgm:prSet/>
      <dgm:spPr/>
      <dgm:t>
        <a:bodyPr/>
        <a:lstStyle/>
        <a:p>
          <a:endParaRPr lang="ru-RU"/>
        </a:p>
      </dgm:t>
    </dgm:pt>
    <dgm:pt modelId="{42F2B7D5-1629-4E71-804D-7EC124E83D98}" type="sibTrans" cxnId="{90471825-04B6-47BE-8BDB-A81E4B3C27B3}">
      <dgm:prSet/>
      <dgm:spPr/>
      <dgm:t>
        <a:bodyPr/>
        <a:lstStyle/>
        <a:p>
          <a:endParaRPr lang="ru-RU"/>
        </a:p>
      </dgm:t>
    </dgm:pt>
    <dgm:pt modelId="{D438D631-FC6A-4FBC-9105-036EB54532A3}" type="pres">
      <dgm:prSet presAssocID="{A4F3031D-C2EE-4980-9EA7-4C6E07D33F3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AC5EB04-9A5C-4417-8BE0-308B504D8834}" type="pres">
      <dgm:prSet presAssocID="{B7AF0881-FC04-49DC-B7EC-5E003FD504AB}" presName="posSpace" presStyleCnt="0"/>
      <dgm:spPr/>
    </dgm:pt>
    <dgm:pt modelId="{317E1D1A-8341-4090-8BAD-D6CCFABDB95F}" type="pres">
      <dgm:prSet presAssocID="{B7AF0881-FC04-49DC-B7EC-5E003FD504AB}" presName="vertFlow" presStyleCnt="0"/>
      <dgm:spPr/>
    </dgm:pt>
    <dgm:pt modelId="{C768F5EF-2179-4203-9A1C-AB29FF2C27CF}" type="pres">
      <dgm:prSet presAssocID="{B7AF0881-FC04-49DC-B7EC-5E003FD504AB}" presName="topSpace" presStyleCnt="0"/>
      <dgm:spPr/>
    </dgm:pt>
    <dgm:pt modelId="{FAE91E38-F3FA-45CA-9531-17FE06C57CC6}" type="pres">
      <dgm:prSet presAssocID="{B7AF0881-FC04-49DC-B7EC-5E003FD504AB}" presName="firstComp" presStyleCnt="0"/>
      <dgm:spPr/>
    </dgm:pt>
    <dgm:pt modelId="{9DDA9271-CB18-4AB1-BB93-F13F8EC595C4}" type="pres">
      <dgm:prSet presAssocID="{B7AF0881-FC04-49DC-B7EC-5E003FD504AB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74E0B57C-1C05-4ACA-A062-827B76E899AF}" type="pres">
      <dgm:prSet presAssocID="{B7AF0881-FC04-49DC-B7EC-5E003FD504A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7CD00-8C4C-44DD-B6FF-DD621759AC14}" type="pres">
      <dgm:prSet presAssocID="{2BF35CA1-F5B1-4E77-B7B2-6CA3D65F828F}" presName="comp" presStyleCnt="0"/>
      <dgm:spPr/>
    </dgm:pt>
    <dgm:pt modelId="{31663A8C-1DE9-4437-866D-A251B1FE1B2D}" type="pres">
      <dgm:prSet presAssocID="{2BF35CA1-F5B1-4E77-B7B2-6CA3D65F828F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CA4B0BCC-91A5-4398-93EA-C71C4A8E6512}" type="pres">
      <dgm:prSet presAssocID="{2BF35CA1-F5B1-4E77-B7B2-6CA3D65F828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D714A-4797-4E9F-B4CD-7CE4F72EA98A}" type="pres">
      <dgm:prSet presAssocID="{B7AF0881-FC04-49DC-B7EC-5E003FD504AB}" presName="negSpace" presStyleCnt="0"/>
      <dgm:spPr/>
    </dgm:pt>
    <dgm:pt modelId="{D23859FF-6055-4717-8ECA-810972E4D947}" type="pres">
      <dgm:prSet presAssocID="{B7AF0881-FC04-49DC-B7EC-5E003FD504AB}" presName="circle" presStyleLbl="node1" presStyleIdx="0" presStyleCnt="2" custLinFactNeighborX="564" custLinFactNeighborY="-41694"/>
      <dgm:spPr/>
      <dgm:t>
        <a:bodyPr/>
        <a:lstStyle/>
        <a:p>
          <a:endParaRPr lang="ru-RU"/>
        </a:p>
      </dgm:t>
    </dgm:pt>
    <dgm:pt modelId="{734F19D2-FB59-426C-A611-1F8EDE87CD7D}" type="pres">
      <dgm:prSet presAssocID="{96FAA974-AFA4-4603-9876-A11FF06589D3}" presName="transSpace" presStyleCnt="0"/>
      <dgm:spPr/>
    </dgm:pt>
    <dgm:pt modelId="{A5DC3410-834E-4CE0-9532-5B48C2746FDC}" type="pres">
      <dgm:prSet presAssocID="{6F4B52CD-CEF4-4822-A1C1-1CBEC8D83DF8}" presName="posSpace" presStyleCnt="0"/>
      <dgm:spPr/>
    </dgm:pt>
    <dgm:pt modelId="{051BA81D-5048-424C-B037-45DF8A02DF62}" type="pres">
      <dgm:prSet presAssocID="{6F4B52CD-CEF4-4822-A1C1-1CBEC8D83DF8}" presName="vertFlow" presStyleCnt="0"/>
      <dgm:spPr/>
    </dgm:pt>
    <dgm:pt modelId="{804F893E-8FF1-4337-9539-868703284ED6}" type="pres">
      <dgm:prSet presAssocID="{6F4B52CD-CEF4-4822-A1C1-1CBEC8D83DF8}" presName="topSpace" presStyleCnt="0"/>
      <dgm:spPr/>
    </dgm:pt>
    <dgm:pt modelId="{FDA43FD8-6BA3-4E51-9A17-34B9F7FDB10C}" type="pres">
      <dgm:prSet presAssocID="{6F4B52CD-CEF4-4822-A1C1-1CBEC8D83DF8}" presName="firstComp" presStyleCnt="0"/>
      <dgm:spPr/>
    </dgm:pt>
    <dgm:pt modelId="{47D0D6E1-03E9-4A4F-936B-BA3CD19F5698}" type="pres">
      <dgm:prSet presAssocID="{6F4B52CD-CEF4-4822-A1C1-1CBEC8D83DF8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240B733A-B42E-4EFA-92B3-576E27103613}" type="pres">
      <dgm:prSet presAssocID="{6F4B52CD-CEF4-4822-A1C1-1CBEC8D83DF8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B0AC9-9901-4237-AA4E-CCD645AC8296}" type="pres">
      <dgm:prSet presAssocID="{399FD678-A7D2-4678-A69D-71D8CE230F1E}" presName="comp" presStyleCnt="0"/>
      <dgm:spPr/>
    </dgm:pt>
    <dgm:pt modelId="{25E1114A-C044-4914-9508-8B5F7F933B55}" type="pres">
      <dgm:prSet presAssocID="{399FD678-A7D2-4678-A69D-71D8CE230F1E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6DD9826D-9E36-4534-8876-C77DDB337DA3}" type="pres">
      <dgm:prSet presAssocID="{399FD678-A7D2-4678-A69D-71D8CE230F1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3AB96-A247-4407-AA02-1752162909DE}" type="pres">
      <dgm:prSet presAssocID="{6F4B52CD-CEF4-4822-A1C1-1CBEC8D83DF8}" presName="negSpace" presStyleCnt="0"/>
      <dgm:spPr/>
    </dgm:pt>
    <dgm:pt modelId="{640D1AE7-83A5-4B25-9E6E-92ABFACDBD6F}" type="pres">
      <dgm:prSet presAssocID="{6F4B52CD-CEF4-4822-A1C1-1CBEC8D83DF8}" presName="circle" presStyleLbl="node1" presStyleIdx="1" presStyleCnt="2" custLinFactNeighborX="-1265" custLinFactNeighborY="-37708"/>
      <dgm:spPr/>
      <dgm:t>
        <a:bodyPr/>
        <a:lstStyle/>
        <a:p>
          <a:endParaRPr lang="ru-RU"/>
        </a:p>
      </dgm:t>
    </dgm:pt>
  </dgm:ptLst>
  <dgm:cxnLst>
    <dgm:cxn modelId="{4F9B90AB-FEE3-4800-BE3B-E849BFFE51B4}" srcId="{A4F3031D-C2EE-4980-9EA7-4C6E07D33F3E}" destId="{6F4B52CD-CEF4-4822-A1C1-1CBEC8D83DF8}" srcOrd="1" destOrd="0" parTransId="{EC6B9928-8E08-41C1-98AE-A62FB9160606}" sibTransId="{C4CF8DD4-6450-44B8-83B9-D2892464B123}"/>
    <dgm:cxn modelId="{892D0496-E976-49B9-9ECF-63EDFEDDC36B}" type="presOf" srcId="{B7AF0881-FC04-49DC-B7EC-5E003FD504AB}" destId="{D23859FF-6055-4717-8ECA-810972E4D947}" srcOrd="0" destOrd="0" presId="urn:microsoft.com/office/officeart/2005/8/layout/hList9"/>
    <dgm:cxn modelId="{25DD7170-7D37-4F1B-B332-31988EB2D3DF}" type="presOf" srcId="{2BF35CA1-F5B1-4E77-B7B2-6CA3D65F828F}" destId="{CA4B0BCC-91A5-4398-93EA-C71C4A8E6512}" srcOrd="1" destOrd="0" presId="urn:microsoft.com/office/officeart/2005/8/layout/hList9"/>
    <dgm:cxn modelId="{F3E3D65C-760C-48E6-8712-0E9662894A64}" type="presOf" srcId="{2BF35CA1-F5B1-4E77-B7B2-6CA3D65F828F}" destId="{31663A8C-1DE9-4437-866D-A251B1FE1B2D}" srcOrd="0" destOrd="0" presId="urn:microsoft.com/office/officeart/2005/8/layout/hList9"/>
    <dgm:cxn modelId="{22DF93C6-2DCA-466F-B8F8-AAADFB826A81}" srcId="{B7AF0881-FC04-49DC-B7EC-5E003FD504AB}" destId="{7EF255AC-9905-4FD3-95EB-E4F0F7872661}" srcOrd="0" destOrd="0" parTransId="{F0B4FC7D-A3A9-4470-858F-E883CF9A2522}" sibTransId="{F8E42952-AECB-410E-A123-09D2D9430085}"/>
    <dgm:cxn modelId="{BA79BF1A-6E2D-4657-983F-3E2E7BEEDF0D}" type="presOf" srcId="{7EF255AC-9905-4FD3-95EB-E4F0F7872661}" destId="{74E0B57C-1C05-4ACA-A062-827B76E899AF}" srcOrd="1" destOrd="0" presId="urn:microsoft.com/office/officeart/2005/8/layout/hList9"/>
    <dgm:cxn modelId="{EB41D887-E372-4135-8753-2C7A9AF57789}" srcId="{6F4B52CD-CEF4-4822-A1C1-1CBEC8D83DF8}" destId="{33193D59-3F8D-40B9-9BC0-32333783DF31}" srcOrd="0" destOrd="0" parTransId="{910080B8-846B-4E4A-B9A7-30812EB949B6}" sibTransId="{EE46D978-6FE0-4825-A762-99217693E570}"/>
    <dgm:cxn modelId="{D29B9A0C-2C7A-4DD7-BDB4-DE02891DB93B}" srcId="{A4F3031D-C2EE-4980-9EA7-4C6E07D33F3E}" destId="{B7AF0881-FC04-49DC-B7EC-5E003FD504AB}" srcOrd="0" destOrd="0" parTransId="{709816EC-D232-42F3-AA68-09D4AFDE22B9}" sibTransId="{96FAA974-AFA4-4603-9876-A11FF06589D3}"/>
    <dgm:cxn modelId="{973F1140-1DBA-472C-BAD6-0042F5EEA7FB}" type="presOf" srcId="{399FD678-A7D2-4678-A69D-71D8CE230F1E}" destId="{6DD9826D-9E36-4534-8876-C77DDB337DA3}" srcOrd="1" destOrd="0" presId="urn:microsoft.com/office/officeart/2005/8/layout/hList9"/>
    <dgm:cxn modelId="{90471825-04B6-47BE-8BDB-A81E4B3C27B3}" srcId="{6F4B52CD-CEF4-4822-A1C1-1CBEC8D83DF8}" destId="{399FD678-A7D2-4678-A69D-71D8CE230F1E}" srcOrd="1" destOrd="0" parTransId="{8B0644E9-FCAA-44E2-9FEC-D69448E6FE25}" sibTransId="{42F2B7D5-1629-4E71-804D-7EC124E83D98}"/>
    <dgm:cxn modelId="{6CC53F0E-8D17-4DA0-A75A-1D67A325BDEC}" type="presOf" srcId="{33193D59-3F8D-40B9-9BC0-32333783DF31}" destId="{240B733A-B42E-4EFA-92B3-576E27103613}" srcOrd="1" destOrd="0" presId="urn:microsoft.com/office/officeart/2005/8/layout/hList9"/>
    <dgm:cxn modelId="{ABCD0F04-C9F9-4D6A-ACBD-A1E47BEE3F9B}" type="presOf" srcId="{A4F3031D-C2EE-4980-9EA7-4C6E07D33F3E}" destId="{D438D631-FC6A-4FBC-9105-036EB54532A3}" srcOrd="0" destOrd="0" presId="urn:microsoft.com/office/officeart/2005/8/layout/hList9"/>
    <dgm:cxn modelId="{BB1B04B5-C70B-4C09-9042-73D06CDD4825}" type="presOf" srcId="{399FD678-A7D2-4678-A69D-71D8CE230F1E}" destId="{25E1114A-C044-4914-9508-8B5F7F933B55}" srcOrd="0" destOrd="0" presId="urn:microsoft.com/office/officeart/2005/8/layout/hList9"/>
    <dgm:cxn modelId="{8B510B9B-3E46-4BD3-8F53-18A973DDC580}" srcId="{B7AF0881-FC04-49DC-B7EC-5E003FD504AB}" destId="{2BF35CA1-F5B1-4E77-B7B2-6CA3D65F828F}" srcOrd="1" destOrd="0" parTransId="{D7FDF653-BEE1-496F-A199-414C0014E236}" sibTransId="{A0C4E6FE-11A0-4962-A07E-2E148190A709}"/>
    <dgm:cxn modelId="{F34BBC4E-54AE-453A-A930-78115ABEE764}" type="presOf" srcId="{7EF255AC-9905-4FD3-95EB-E4F0F7872661}" destId="{9DDA9271-CB18-4AB1-BB93-F13F8EC595C4}" srcOrd="0" destOrd="0" presId="urn:microsoft.com/office/officeart/2005/8/layout/hList9"/>
    <dgm:cxn modelId="{100F9F7A-AC50-4FDF-B443-C043F8F44B06}" type="presOf" srcId="{6F4B52CD-CEF4-4822-A1C1-1CBEC8D83DF8}" destId="{640D1AE7-83A5-4B25-9E6E-92ABFACDBD6F}" srcOrd="0" destOrd="0" presId="urn:microsoft.com/office/officeart/2005/8/layout/hList9"/>
    <dgm:cxn modelId="{9E57FD01-2BB2-4B33-9E0A-23C352702291}" type="presOf" srcId="{33193D59-3F8D-40B9-9BC0-32333783DF31}" destId="{47D0D6E1-03E9-4A4F-936B-BA3CD19F5698}" srcOrd="0" destOrd="0" presId="urn:microsoft.com/office/officeart/2005/8/layout/hList9"/>
    <dgm:cxn modelId="{F0C49FD5-A0C5-42B2-BFB1-36B07AC17EEE}" type="presParOf" srcId="{D438D631-FC6A-4FBC-9105-036EB54532A3}" destId="{0AC5EB04-9A5C-4417-8BE0-308B504D8834}" srcOrd="0" destOrd="0" presId="urn:microsoft.com/office/officeart/2005/8/layout/hList9"/>
    <dgm:cxn modelId="{89DDD181-CCB7-45A0-9CF3-FBF33A135F17}" type="presParOf" srcId="{D438D631-FC6A-4FBC-9105-036EB54532A3}" destId="{317E1D1A-8341-4090-8BAD-D6CCFABDB95F}" srcOrd="1" destOrd="0" presId="urn:microsoft.com/office/officeart/2005/8/layout/hList9"/>
    <dgm:cxn modelId="{AA92ABB6-3818-4243-A609-C474548DA17E}" type="presParOf" srcId="{317E1D1A-8341-4090-8BAD-D6CCFABDB95F}" destId="{C768F5EF-2179-4203-9A1C-AB29FF2C27CF}" srcOrd="0" destOrd="0" presId="urn:microsoft.com/office/officeart/2005/8/layout/hList9"/>
    <dgm:cxn modelId="{CFA8CEB1-6D44-420C-828F-B328992124F1}" type="presParOf" srcId="{317E1D1A-8341-4090-8BAD-D6CCFABDB95F}" destId="{FAE91E38-F3FA-45CA-9531-17FE06C57CC6}" srcOrd="1" destOrd="0" presId="urn:microsoft.com/office/officeart/2005/8/layout/hList9"/>
    <dgm:cxn modelId="{4F6E6DA0-FF53-43B1-9B16-C65E8FD84E9B}" type="presParOf" srcId="{FAE91E38-F3FA-45CA-9531-17FE06C57CC6}" destId="{9DDA9271-CB18-4AB1-BB93-F13F8EC595C4}" srcOrd="0" destOrd="0" presId="urn:microsoft.com/office/officeart/2005/8/layout/hList9"/>
    <dgm:cxn modelId="{A44F7295-00F2-475F-9266-3E18E05992B2}" type="presParOf" srcId="{FAE91E38-F3FA-45CA-9531-17FE06C57CC6}" destId="{74E0B57C-1C05-4ACA-A062-827B76E899AF}" srcOrd="1" destOrd="0" presId="urn:microsoft.com/office/officeart/2005/8/layout/hList9"/>
    <dgm:cxn modelId="{7B35950C-73CD-4FAD-9D90-90F668140539}" type="presParOf" srcId="{317E1D1A-8341-4090-8BAD-D6CCFABDB95F}" destId="{1517CD00-8C4C-44DD-B6FF-DD621759AC14}" srcOrd="2" destOrd="0" presId="urn:microsoft.com/office/officeart/2005/8/layout/hList9"/>
    <dgm:cxn modelId="{1CDAB6F3-BE6F-4D2F-991C-5B92CAEC8EEC}" type="presParOf" srcId="{1517CD00-8C4C-44DD-B6FF-DD621759AC14}" destId="{31663A8C-1DE9-4437-866D-A251B1FE1B2D}" srcOrd="0" destOrd="0" presId="urn:microsoft.com/office/officeart/2005/8/layout/hList9"/>
    <dgm:cxn modelId="{93E1F2F0-93B4-42E4-B8BD-F9FA6A8D8966}" type="presParOf" srcId="{1517CD00-8C4C-44DD-B6FF-DD621759AC14}" destId="{CA4B0BCC-91A5-4398-93EA-C71C4A8E6512}" srcOrd="1" destOrd="0" presId="urn:microsoft.com/office/officeart/2005/8/layout/hList9"/>
    <dgm:cxn modelId="{0AF6E284-5C0D-4CA6-8AF6-14E19EF696E5}" type="presParOf" srcId="{D438D631-FC6A-4FBC-9105-036EB54532A3}" destId="{946D714A-4797-4E9F-B4CD-7CE4F72EA98A}" srcOrd="2" destOrd="0" presId="urn:microsoft.com/office/officeart/2005/8/layout/hList9"/>
    <dgm:cxn modelId="{8DFFCA82-B3FC-4154-B483-AC21771292C3}" type="presParOf" srcId="{D438D631-FC6A-4FBC-9105-036EB54532A3}" destId="{D23859FF-6055-4717-8ECA-810972E4D947}" srcOrd="3" destOrd="0" presId="urn:microsoft.com/office/officeart/2005/8/layout/hList9"/>
    <dgm:cxn modelId="{456C4D7D-19AC-44AE-8C11-15F2B8823E08}" type="presParOf" srcId="{D438D631-FC6A-4FBC-9105-036EB54532A3}" destId="{734F19D2-FB59-426C-A611-1F8EDE87CD7D}" srcOrd="4" destOrd="0" presId="urn:microsoft.com/office/officeart/2005/8/layout/hList9"/>
    <dgm:cxn modelId="{18643B4E-896A-416D-B04C-0B7CB9DBB36C}" type="presParOf" srcId="{D438D631-FC6A-4FBC-9105-036EB54532A3}" destId="{A5DC3410-834E-4CE0-9532-5B48C2746FDC}" srcOrd="5" destOrd="0" presId="urn:microsoft.com/office/officeart/2005/8/layout/hList9"/>
    <dgm:cxn modelId="{B791F8B4-E9A5-44FD-9D5B-73BDD5D6EE7E}" type="presParOf" srcId="{D438D631-FC6A-4FBC-9105-036EB54532A3}" destId="{051BA81D-5048-424C-B037-45DF8A02DF62}" srcOrd="6" destOrd="0" presId="urn:microsoft.com/office/officeart/2005/8/layout/hList9"/>
    <dgm:cxn modelId="{B8BDAE47-4469-4311-A84E-83DBDF235CCB}" type="presParOf" srcId="{051BA81D-5048-424C-B037-45DF8A02DF62}" destId="{804F893E-8FF1-4337-9539-868703284ED6}" srcOrd="0" destOrd="0" presId="urn:microsoft.com/office/officeart/2005/8/layout/hList9"/>
    <dgm:cxn modelId="{346CD7E2-7E62-4A72-9668-EE483A9F67B4}" type="presParOf" srcId="{051BA81D-5048-424C-B037-45DF8A02DF62}" destId="{FDA43FD8-6BA3-4E51-9A17-34B9F7FDB10C}" srcOrd="1" destOrd="0" presId="urn:microsoft.com/office/officeart/2005/8/layout/hList9"/>
    <dgm:cxn modelId="{FDF5C760-8CF9-4869-AC65-CD163C256533}" type="presParOf" srcId="{FDA43FD8-6BA3-4E51-9A17-34B9F7FDB10C}" destId="{47D0D6E1-03E9-4A4F-936B-BA3CD19F5698}" srcOrd="0" destOrd="0" presId="urn:microsoft.com/office/officeart/2005/8/layout/hList9"/>
    <dgm:cxn modelId="{B2E06E59-D6E3-47DC-8F96-B791A8B5B94B}" type="presParOf" srcId="{FDA43FD8-6BA3-4E51-9A17-34B9F7FDB10C}" destId="{240B733A-B42E-4EFA-92B3-576E27103613}" srcOrd="1" destOrd="0" presId="urn:microsoft.com/office/officeart/2005/8/layout/hList9"/>
    <dgm:cxn modelId="{71071954-A1FE-4990-A346-77392D10A10C}" type="presParOf" srcId="{051BA81D-5048-424C-B037-45DF8A02DF62}" destId="{F34B0AC9-9901-4237-AA4E-CCD645AC8296}" srcOrd="2" destOrd="0" presId="urn:microsoft.com/office/officeart/2005/8/layout/hList9"/>
    <dgm:cxn modelId="{11C03D88-C313-4081-87CA-B5FB24F871D4}" type="presParOf" srcId="{F34B0AC9-9901-4237-AA4E-CCD645AC8296}" destId="{25E1114A-C044-4914-9508-8B5F7F933B55}" srcOrd="0" destOrd="0" presId="urn:microsoft.com/office/officeart/2005/8/layout/hList9"/>
    <dgm:cxn modelId="{731B2942-932F-4781-B4F5-35DAE5F1CEE1}" type="presParOf" srcId="{F34B0AC9-9901-4237-AA4E-CCD645AC8296}" destId="{6DD9826D-9E36-4534-8876-C77DDB337DA3}" srcOrd="1" destOrd="0" presId="urn:microsoft.com/office/officeart/2005/8/layout/hList9"/>
    <dgm:cxn modelId="{89259C1D-6EA1-495B-90F2-254C06BE1772}" type="presParOf" srcId="{D438D631-FC6A-4FBC-9105-036EB54532A3}" destId="{BF63AB96-A247-4407-AA02-1752162909DE}" srcOrd="7" destOrd="0" presId="urn:microsoft.com/office/officeart/2005/8/layout/hList9"/>
    <dgm:cxn modelId="{7CFDA717-30A9-4D38-8C9F-3690A6F78C91}" type="presParOf" srcId="{D438D631-FC6A-4FBC-9105-036EB54532A3}" destId="{640D1AE7-83A5-4B25-9E6E-92ABFACDBD6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F6B067-AE29-4E93-A096-CE5D97855A75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98C3ED6-B1AA-42F4-B8D3-E38C3926520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Предоставление отсрочки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7FF56A5-F43D-49A5-BBF7-929A4361990B}" type="parTrans" cxnId="{31138258-8FA9-4261-B1BB-83C0F70CC0B9}">
      <dgm:prSet/>
      <dgm:spPr/>
      <dgm:t>
        <a:bodyPr/>
        <a:lstStyle/>
        <a:p>
          <a:endParaRPr lang="ru-RU"/>
        </a:p>
      </dgm:t>
    </dgm:pt>
    <dgm:pt modelId="{4DBF5A85-5494-4F15-81B4-F032AF8D40CE}" type="sibTrans" cxnId="{31138258-8FA9-4261-B1BB-83C0F70CC0B9}">
      <dgm:prSet/>
      <dgm:spPr/>
      <dgm:t>
        <a:bodyPr/>
        <a:lstStyle/>
        <a:p>
          <a:endParaRPr lang="ru-RU"/>
        </a:p>
      </dgm:t>
    </dgm:pt>
    <dgm:pt modelId="{6D375D7F-3750-4FE3-93A6-21E3AE6C811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467608D-917B-477A-88D5-8352F58DFA99}" type="parTrans" cxnId="{F9196B0C-2355-4320-A6A9-64362689D0C7}">
      <dgm:prSet/>
      <dgm:spPr/>
      <dgm:t>
        <a:bodyPr/>
        <a:lstStyle/>
        <a:p>
          <a:endParaRPr lang="ru-RU"/>
        </a:p>
      </dgm:t>
    </dgm:pt>
    <dgm:pt modelId="{3D80C244-1499-4521-AD75-93038832705A}" type="sibTrans" cxnId="{F9196B0C-2355-4320-A6A9-64362689D0C7}">
      <dgm:prSet/>
      <dgm:spPr/>
      <dgm:t>
        <a:bodyPr/>
        <a:lstStyle/>
        <a:p>
          <a:endParaRPr lang="ru-RU"/>
        </a:p>
      </dgm:t>
    </dgm:pt>
    <dgm:pt modelId="{FF3B81DD-A926-4C04-93CB-FBB76D987BA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Выпуск товаров до подачи ДТ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F01512-D504-4997-93A7-758B1324FA59}" type="parTrans" cxnId="{0F57722C-5E77-423F-BCD2-39E529F2DF63}">
      <dgm:prSet/>
      <dgm:spPr/>
      <dgm:t>
        <a:bodyPr/>
        <a:lstStyle/>
        <a:p>
          <a:endParaRPr lang="ru-RU"/>
        </a:p>
      </dgm:t>
    </dgm:pt>
    <dgm:pt modelId="{52C34721-ADC4-4085-B4F1-9CDF4CD8E016}" type="sibTrans" cxnId="{0F57722C-5E77-423F-BCD2-39E529F2DF63}">
      <dgm:prSet/>
      <dgm:spPr/>
      <dgm:t>
        <a:bodyPr/>
        <a:lstStyle/>
        <a:p>
          <a:endParaRPr lang="ru-RU"/>
        </a:p>
      </dgm:t>
    </dgm:pt>
    <dgm:pt modelId="{16CB99AB-182B-47BE-9B3E-C34FDA56C16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673D576-81F5-4F24-9BCB-47F595B0ACF5}" type="parTrans" cxnId="{5D53E2B5-8EF1-4E82-9CD6-0EC8DFED920E}">
      <dgm:prSet/>
      <dgm:spPr/>
      <dgm:t>
        <a:bodyPr/>
        <a:lstStyle/>
        <a:p>
          <a:endParaRPr lang="ru-RU"/>
        </a:p>
      </dgm:t>
    </dgm:pt>
    <dgm:pt modelId="{46E38B49-817C-4A9C-A121-47045A95AF3C}" type="sibTrans" cxnId="{5D53E2B5-8EF1-4E82-9CD6-0EC8DFED920E}">
      <dgm:prSet/>
      <dgm:spPr/>
      <dgm:t>
        <a:bodyPr/>
        <a:lstStyle/>
        <a:p>
          <a:endParaRPr lang="ru-RU"/>
        </a:p>
      </dgm:t>
    </dgm:pt>
    <dgm:pt modelId="{FB9145A1-EC8A-41D8-8BA7-87FE4FED927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защитных пошлин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3BE3DAD-44AE-4440-AB10-F2F98D0092E1}" type="parTrans" cxnId="{2577EE5A-ECFA-447F-B5C2-12CBF9174B2E}">
      <dgm:prSet/>
      <dgm:spPr/>
      <dgm:t>
        <a:bodyPr/>
        <a:lstStyle/>
        <a:p>
          <a:endParaRPr lang="ru-RU"/>
        </a:p>
      </dgm:t>
    </dgm:pt>
    <dgm:pt modelId="{DE01E46D-D562-4C6E-8D6C-57883D0BF4D2}" type="sibTrans" cxnId="{2577EE5A-ECFA-447F-B5C2-12CBF9174B2E}">
      <dgm:prSet/>
      <dgm:spPr/>
      <dgm:t>
        <a:bodyPr/>
        <a:lstStyle/>
        <a:p>
          <a:endParaRPr lang="ru-RU"/>
        </a:p>
      </dgm:t>
    </dgm:pt>
    <dgm:pt modelId="{9FEF1AE4-E3EA-4B48-B3B3-9674494068C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Выпуск товаров до завершения проверки или при назначении таможенной экспертизы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AAF5D07-A347-4E5A-BA92-D4864DA55122}" type="parTrans" cxnId="{DEA2CA76-5DEF-47D2-ABD2-D592A013353B}">
      <dgm:prSet/>
      <dgm:spPr/>
      <dgm:t>
        <a:bodyPr/>
        <a:lstStyle/>
        <a:p>
          <a:endParaRPr lang="ru-RU"/>
        </a:p>
      </dgm:t>
    </dgm:pt>
    <dgm:pt modelId="{38B30F38-C3FA-4FF5-965E-2FEF1113422C}" type="sibTrans" cxnId="{DEA2CA76-5DEF-47D2-ABD2-D592A013353B}">
      <dgm:prSet/>
      <dgm:spPr/>
      <dgm:t>
        <a:bodyPr/>
        <a:lstStyle/>
        <a:p>
          <a:endParaRPr lang="ru-RU"/>
        </a:p>
      </dgm:t>
    </dgm:pt>
    <dgm:pt modelId="{361E418F-7921-419A-8D35-8DD1F4BBCE6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400" dirty="0"/>
        </a:p>
      </dgm:t>
    </dgm:pt>
    <dgm:pt modelId="{3A8889A3-3686-45C7-A445-020E6D066C9E}" type="parTrans" cxnId="{B2C06FA6-879B-4A8D-8BC5-FBEF515A3EE9}">
      <dgm:prSet/>
      <dgm:spPr/>
      <dgm:t>
        <a:bodyPr/>
        <a:lstStyle/>
        <a:p>
          <a:endParaRPr lang="ru-RU"/>
        </a:p>
      </dgm:t>
    </dgm:pt>
    <dgm:pt modelId="{84EF7BC9-F276-4E02-BBA9-E35D63A719A6}" type="sibTrans" cxnId="{B2C06FA6-879B-4A8D-8BC5-FBEF515A3EE9}">
      <dgm:prSet/>
      <dgm:spPr/>
      <dgm:t>
        <a:bodyPr/>
        <a:lstStyle/>
        <a:p>
          <a:endParaRPr lang="ru-RU"/>
        </a:p>
      </dgm:t>
    </dgm:pt>
    <dgm:pt modelId="{0C74B059-570E-4E85-B557-37B00223CD2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защитных пошлин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FF7791-BFF2-4360-85E7-BA359D46691B}" type="parTrans" cxnId="{6EE2A574-FE3D-4014-AE10-097BBC9922BD}">
      <dgm:prSet/>
      <dgm:spPr/>
      <dgm:t>
        <a:bodyPr/>
        <a:lstStyle/>
        <a:p>
          <a:endParaRPr lang="ru-RU"/>
        </a:p>
      </dgm:t>
    </dgm:pt>
    <dgm:pt modelId="{A12A5397-B30F-4E19-9AD7-69F7336CE4E1}" type="sibTrans" cxnId="{6EE2A574-FE3D-4014-AE10-097BBC9922BD}">
      <dgm:prSet/>
      <dgm:spPr/>
      <dgm:t>
        <a:bodyPr/>
        <a:lstStyle/>
        <a:p>
          <a:endParaRPr lang="ru-RU"/>
        </a:p>
      </dgm:t>
    </dgm:pt>
    <dgm:pt modelId="{08AC80BC-2597-4989-81AB-5B36268C2EF1}">
      <dgm:prSet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Транзит товаров Союза, перевозимых  между частями таможенной территории Союза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6A081C34-103D-4DBD-8FD6-5ABAF77A78E1}" type="parTrans" cxnId="{F80BAD20-3D2F-4129-BD0B-B0A2E8F3F35A}">
      <dgm:prSet/>
      <dgm:spPr/>
      <dgm:t>
        <a:bodyPr/>
        <a:lstStyle/>
        <a:p>
          <a:endParaRPr lang="ru-RU"/>
        </a:p>
      </dgm:t>
    </dgm:pt>
    <dgm:pt modelId="{69C8AA77-7B4A-44E3-AE3E-651212D218E6}" type="sibTrans" cxnId="{F80BAD20-3D2F-4129-BD0B-B0A2E8F3F35A}">
      <dgm:prSet/>
      <dgm:spPr/>
      <dgm:t>
        <a:bodyPr/>
        <a:lstStyle/>
        <a:p>
          <a:endParaRPr lang="ru-RU"/>
        </a:p>
      </dgm:t>
    </dgm:pt>
    <dgm:pt modelId="{7DE328C3-223D-4D51-8895-881E3BE5E8E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Помещение товаров под таможенную процедуру переработки вне таможенной территории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B42AF974-8C62-4E4B-AD3A-DA50E885924A}" type="parTrans" cxnId="{9EC3ABFF-8F9F-42C6-8CF2-180269CEB2FB}">
      <dgm:prSet/>
      <dgm:spPr/>
      <dgm:t>
        <a:bodyPr/>
        <a:lstStyle/>
        <a:p>
          <a:endParaRPr lang="ru-RU"/>
        </a:p>
      </dgm:t>
    </dgm:pt>
    <dgm:pt modelId="{A51AE240-E281-4606-925A-5E8499ABDEB3}" type="sibTrans" cxnId="{9EC3ABFF-8F9F-42C6-8CF2-180269CEB2FB}">
      <dgm:prSet/>
      <dgm:spPr/>
      <dgm:t>
        <a:bodyPr/>
        <a:lstStyle/>
        <a:p>
          <a:endParaRPr lang="ru-RU"/>
        </a:p>
      </dgm:t>
    </dgm:pt>
    <dgm:pt modelId="{F3267803-390F-42C4-878B-5315A89AA472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Помещение товаров под таможенную процедуру транзита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FF7F3C0-BB82-4DC6-B644-96E97CFFD92F}" type="parTrans" cxnId="{B6F69CFC-4A3B-4DDA-B73D-A2CAB8872F70}">
      <dgm:prSet/>
      <dgm:spPr/>
      <dgm:t>
        <a:bodyPr/>
        <a:lstStyle/>
        <a:p>
          <a:endParaRPr lang="ru-RU"/>
        </a:p>
      </dgm:t>
    </dgm:pt>
    <dgm:pt modelId="{5F3E6B96-9462-42DE-BE6A-A6672B705D44}" type="sibTrans" cxnId="{B6F69CFC-4A3B-4DDA-B73D-A2CAB8872F70}">
      <dgm:prSet/>
      <dgm:spPr/>
      <dgm:t>
        <a:bodyPr/>
        <a:lstStyle/>
        <a:p>
          <a:endParaRPr lang="ru-RU"/>
        </a:p>
      </dgm:t>
    </dgm:pt>
    <dgm:pt modelId="{1F34B051-8F3A-4496-B44E-F7A33217A55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вывозных таможенных пошлин </a:t>
          </a:r>
          <a:endParaRPr lang="ru-RU" sz="1400" dirty="0"/>
        </a:p>
      </dgm:t>
    </dgm:pt>
    <dgm:pt modelId="{0893A5C0-BE02-4AB4-9D67-99BFFBA3B330}" type="parTrans" cxnId="{8C898BCF-38FC-4672-A753-9C70102A25DF}">
      <dgm:prSet/>
      <dgm:spPr/>
      <dgm:t>
        <a:bodyPr/>
        <a:lstStyle/>
        <a:p>
          <a:endParaRPr lang="ru-RU"/>
        </a:p>
      </dgm:t>
    </dgm:pt>
    <dgm:pt modelId="{FB5617FC-5BB8-489E-BAB6-7FBEC146ACCA}" type="sibTrans" cxnId="{8C898BCF-38FC-4672-A753-9C70102A25DF}">
      <dgm:prSet/>
      <dgm:spPr/>
      <dgm:t>
        <a:bodyPr/>
        <a:lstStyle/>
        <a:p>
          <a:endParaRPr lang="ru-RU"/>
        </a:p>
      </dgm:t>
    </dgm:pt>
    <dgm:pt modelId="{14741DFD-069A-4057-8148-58DBF62F2D5F}">
      <dgm:prSet custT="1"/>
      <dgm:spPr/>
      <dgm:t>
        <a:bodyPr/>
        <a:lstStyle/>
        <a:p>
          <a:endParaRPr lang="ru-RU" sz="1400"/>
        </a:p>
      </dgm:t>
    </dgm:pt>
    <dgm:pt modelId="{E60F54C7-4F49-4ACF-92D4-775C3B026D96}" type="parTrans" cxnId="{A51EE78F-E5A6-4FAD-9232-6D6AA1222BBA}">
      <dgm:prSet/>
      <dgm:spPr/>
      <dgm:t>
        <a:bodyPr/>
        <a:lstStyle/>
        <a:p>
          <a:endParaRPr lang="ru-RU"/>
        </a:p>
      </dgm:t>
    </dgm:pt>
    <dgm:pt modelId="{C6D0E1AB-7CC6-4447-AB81-A73C23BC60D0}" type="sibTrans" cxnId="{A51EE78F-E5A6-4FAD-9232-6D6AA1222BBA}">
      <dgm:prSet/>
      <dgm:spPr/>
      <dgm:t>
        <a:bodyPr/>
        <a:lstStyle/>
        <a:p>
          <a:endParaRPr lang="ru-RU"/>
        </a:p>
      </dgm:t>
    </dgm:pt>
    <dgm:pt modelId="{347AEBD1-4BEA-4796-A614-637F071ED0D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400" dirty="0"/>
        </a:p>
      </dgm:t>
    </dgm:pt>
    <dgm:pt modelId="{CEC0BA35-E006-471B-A0C7-7292ACE1402B}" type="parTrans" cxnId="{0D3191D1-B45F-4E86-95DB-7480150F981E}">
      <dgm:prSet/>
      <dgm:spPr/>
      <dgm:t>
        <a:bodyPr/>
        <a:lstStyle/>
        <a:p>
          <a:endParaRPr lang="ru-RU"/>
        </a:p>
      </dgm:t>
    </dgm:pt>
    <dgm:pt modelId="{3896FBC2-8090-4B4F-9190-F7B26FE5ADD7}" type="sibTrans" cxnId="{0D3191D1-B45F-4E86-95DB-7480150F981E}">
      <dgm:prSet/>
      <dgm:spPr/>
      <dgm:t>
        <a:bodyPr/>
        <a:lstStyle/>
        <a:p>
          <a:endParaRPr lang="ru-RU"/>
        </a:p>
      </dgm:t>
    </dgm:pt>
    <dgm:pt modelId="{11227DF9-1B25-4D43-A00E-6DEC0FE6277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защитных пошлин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9BB150F-72B0-47D4-83EC-A838A80950AB}" type="parTrans" cxnId="{EAA12C9D-83AD-4A8D-AD6D-2D96DD3B5341}">
      <dgm:prSet/>
      <dgm:spPr/>
      <dgm:t>
        <a:bodyPr/>
        <a:lstStyle/>
        <a:p>
          <a:endParaRPr lang="ru-RU"/>
        </a:p>
      </dgm:t>
    </dgm:pt>
    <dgm:pt modelId="{E9CDB658-FC11-44E5-9208-D4E75FA2B407}" type="sibTrans" cxnId="{EAA12C9D-83AD-4A8D-AD6D-2D96DD3B5341}">
      <dgm:prSet/>
      <dgm:spPr/>
      <dgm:t>
        <a:bodyPr/>
        <a:lstStyle/>
        <a:p>
          <a:endParaRPr lang="ru-RU"/>
        </a:p>
      </dgm:t>
    </dgm:pt>
    <dgm:pt modelId="{31380AFE-5750-4894-8541-3715F51CB15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вывозных таможенных пошлин</a:t>
          </a:r>
          <a:endParaRPr lang="ru-RU" sz="1400" dirty="0"/>
        </a:p>
      </dgm:t>
    </dgm:pt>
    <dgm:pt modelId="{0413F732-BAF5-4EF8-BF78-68609C670644}" type="parTrans" cxnId="{7272B4D5-2BCC-4670-82E2-064305F1877E}">
      <dgm:prSet/>
      <dgm:spPr/>
      <dgm:t>
        <a:bodyPr/>
        <a:lstStyle/>
        <a:p>
          <a:endParaRPr lang="ru-RU"/>
        </a:p>
      </dgm:t>
    </dgm:pt>
    <dgm:pt modelId="{9E70CC72-89A7-46D0-8B41-6B6448A9AFFA}" type="sibTrans" cxnId="{7272B4D5-2BCC-4670-82E2-064305F1877E}">
      <dgm:prSet/>
      <dgm:spPr/>
      <dgm:t>
        <a:bodyPr/>
        <a:lstStyle/>
        <a:p>
          <a:endParaRPr lang="ru-RU"/>
        </a:p>
      </dgm:t>
    </dgm:pt>
    <dgm:pt modelId="{500FB807-19B2-44F2-8067-11BC9BEB43F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Иные случаи, установленные законодательством РФ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475F6F2-1C8B-468D-8F98-B8C699D7FF76}" type="parTrans" cxnId="{328F341A-2B2F-4375-A751-18F65CB5CC5D}">
      <dgm:prSet/>
      <dgm:spPr/>
      <dgm:t>
        <a:bodyPr/>
        <a:lstStyle/>
        <a:p>
          <a:endParaRPr lang="ru-RU"/>
        </a:p>
      </dgm:t>
    </dgm:pt>
    <dgm:pt modelId="{677597F0-F00A-4762-9827-53236807FCF7}" type="sibTrans" cxnId="{328F341A-2B2F-4375-A751-18F65CB5CC5D}">
      <dgm:prSet/>
      <dgm:spPr/>
      <dgm:t>
        <a:bodyPr/>
        <a:lstStyle/>
        <a:p>
          <a:endParaRPr lang="ru-RU"/>
        </a:p>
      </dgm:t>
    </dgm:pt>
    <dgm:pt modelId="{53FA5D47-E2B3-4E63-8C52-902CE7C2D82D}">
      <dgm:prSet/>
      <dgm:spPr/>
      <dgm:t>
        <a:bodyPr/>
        <a:lstStyle/>
        <a:p>
          <a:endParaRPr lang="ru-RU" dirty="0"/>
        </a:p>
      </dgm:t>
    </dgm:pt>
    <dgm:pt modelId="{63F04D65-DD64-4575-BC6C-F745F6FA8B35}" type="parTrans" cxnId="{B7742476-DAA7-4C77-BD52-3C12623F75C7}">
      <dgm:prSet/>
      <dgm:spPr/>
      <dgm:t>
        <a:bodyPr/>
        <a:lstStyle/>
        <a:p>
          <a:endParaRPr lang="ru-RU"/>
        </a:p>
      </dgm:t>
    </dgm:pt>
    <dgm:pt modelId="{6E0A607B-85FB-4410-B657-CD75673ADE47}" type="sibTrans" cxnId="{B7742476-DAA7-4C77-BD52-3C12623F75C7}">
      <dgm:prSet/>
      <dgm:spPr/>
      <dgm:t>
        <a:bodyPr/>
        <a:lstStyle/>
        <a:p>
          <a:endParaRPr lang="ru-RU"/>
        </a:p>
      </dgm:t>
    </dgm:pt>
    <dgm:pt modelId="{3DC0667E-C587-4CFA-B77D-DC8711F065B4}" type="pres">
      <dgm:prSet presAssocID="{60F6B067-AE29-4E93-A096-CE5D97855A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1E14C-9076-42E0-8436-4E1BA3D24474}" type="pres">
      <dgm:prSet presAssocID="{C98C3ED6-B1AA-42F4-B8D3-E38C39265202}" presName="linNode" presStyleCnt="0"/>
      <dgm:spPr/>
    </dgm:pt>
    <dgm:pt modelId="{A321F365-E761-4FC3-978F-0A444589CD19}" type="pres">
      <dgm:prSet presAssocID="{C98C3ED6-B1AA-42F4-B8D3-E38C39265202}" presName="parentText" presStyleLbl="node1" presStyleIdx="0" presStyleCnt="7" custLinFactNeighborX="429" custLinFactNeighborY="-5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7E4CD-8217-4846-8401-EC2C53A17D44}" type="pres">
      <dgm:prSet presAssocID="{C98C3ED6-B1AA-42F4-B8D3-E38C39265202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3B635-57E4-41F6-A6CC-9F04A2C2AA9F}" type="pres">
      <dgm:prSet presAssocID="{4DBF5A85-5494-4F15-81B4-F032AF8D40CE}" presName="sp" presStyleCnt="0"/>
      <dgm:spPr/>
    </dgm:pt>
    <dgm:pt modelId="{1A44E876-05FA-451A-AAEB-4FFE894A566B}" type="pres">
      <dgm:prSet presAssocID="{FF3B81DD-A926-4C04-93CB-FBB76D987BA7}" presName="linNode" presStyleCnt="0"/>
      <dgm:spPr/>
    </dgm:pt>
    <dgm:pt modelId="{51A4FBFD-614D-47F4-9AC7-5A07FC61FCAB}" type="pres">
      <dgm:prSet presAssocID="{FF3B81DD-A926-4C04-93CB-FBB76D987BA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7ED93-6F83-49FE-8BE9-8137D6DC0B96}" type="pres">
      <dgm:prSet presAssocID="{FF3B81DD-A926-4C04-93CB-FBB76D987BA7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DE3AA-DBAB-4647-BC4E-8283106EE0E2}" type="pres">
      <dgm:prSet presAssocID="{52C34721-ADC4-4085-B4F1-9CDF4CD8E016}" presName="sp" presStyleCnt="0"/>
      <dgm:spPr/>
    </dgm:pt>
    <dgm:pt modelId="{E10671DC-95BF-45F7-860C-B87DE6741560}" type="pres">
      <dgm:prSet presAssocID="{9FEF1AE4-E3EA-4B48-B3B3-9674494068CB}" presName="linNode" presStyleCnt="0"/>
      <dgm:spPr/>
    </dgm:pt>
    <dgm:pt modelId="{E946E9D6-143B-46A0-9D0F-F6863BFDD369}" type="pres">
      <dgm:prSet presAssocID="{9FEF1AE4-E3EA-4B48-B3B3-9674494068CB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ECF42-CFBA-4DA5-AB77-C2E8FD28D23F}" type="pres">
      <dgm:prSet presAssocID="{9FEF1AE4-E3EA-4B48-B3B3-9674494068CB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82993-0175-480B-9C05-F81E6FF1B7EB}" type="pres">
      <dgm:prSet presAssocID="{38B30F38-C3FA-4FF5-965E-2FEF1113422C}" presName="sp" presStyleCnt="0"/>
      <dgm:spPr/>
    </dgm:pt>
    <dgm:pt modelId="{4F12F384-81A1-49A6-892B-9E5D9E66B27C}" type="pres">
      <dgm:prSet presAssocID="{F3267803-390F-42C4-878B-5315A89AA472}" presName="linNode" presStyleCnt="0"/>
      <dgm:spPr/>
    </dgm:pt>
    <dgm:pt modelId="{CDBF2462-5CC8-4533-B919-8EB5914678DA}" type="pres">
      <dgm:prSet presAssocID="{F3267803-390F-42C4-878B-5315A89AA472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128C7-9840-43D2-9D37-6DFBB58D5879}" type="pres">
      <dgm:prSet presAssocID="{F3267803-390F-42C4-878B-5315A89AA472}" presName="descendantText" presStyleLbl="alignAccFollowNode1" presStyleIdx="3" presStyleCnt="7" custScaleY="178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F5B9B-3CB0-4732-B9A8-DBA9F987DA5C}" type="pres">
      <dgm:prSet presAssocID="{5F3E6B96-9462-42DE-BE6A-A6672B705D44}" presName="sp" presStyleCnt="0"/>
      <dgm:spPr/>
    </dgm:pt>
    <dgm:pt modelId="{36ECFCF3-03E0-4674-886F-EC044DD4523A}" type="pres">
      <dgm:prSet presAssocID="{08AC80BC-2597-4989-81AB-5B36268C2EF1}" presName="linNode" presStyleCnt="0"/>
      <dgm:spPr/>
    </dgm:pt>
    <dgm:pt modelId="{9304B877-9BEA-43DA-B8C4-602A96331BCC}" type="pres">
      <dgm:prSet presAssocID="{08AC80BC-2597-4989-81AB-5B36268C2EF1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86320-805F-4C4A-9C30-C77C5F183526}" type="pres">
      <dgm:prSet presAssocID="{08AC80BC-2597-4989-81AB-5B36268C2EF1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7C9BB-4E1D-41FA-9297-C62A01EE9047}" type="pres">
      <dgm:prSet presAssocID="{69C8AA77-7B4A-44E3-AE3E-651212D218E6}" presName="sp" presStyleCnt="0"/>
      <dgm:spPr/>
    </dgm:pt>
    <dgm:pt modelId="{1921B90B-0EB4-480B-A230-47591A1FCD86}" type="pres">
      <dgm:prSet presAssocID="{7DE328C3-223D-4D51-8895-881E3BE5E8E4}" presName="linNode" presStyleCnt="0"/>
      <dgm:spPr/>
    </dgm:pt>
    <dgm:pt modelId="{8E73BC8E-82F9-487E-A45B-A048B6999404}" type="pres">
      <dgm:prSet presAssocID="{7DE328C3-223D-4D51-8895-881E3BE5E8E4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D96BB-C563-41EB-9DF5-EC16DF2BA18F}" type="pres">
      <dgm:prSet presAssocID="{7DE328C3-223D-4D51-8895-881E3BE5E8E4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A4A3F-67D5-40B5-930F-BD619923A52C}" type="pres">
      <dgm:prSet presAssocID="{A51AE240-E281-4606-925A-5E8499ABDEB3}" presName="sp" presStyleCnt="0"/>
      <dgm:spPr/>
    </dgm:pt>
    <dgm:pt modelId="{D4B5E2A9-48D1-4C60-AD14-F29A0A212418}" type="pres">
      <dgm:prSet presAssocID="{500FB807-19B2-44F2-8067-11BC9BEB43F0}" presName="linNode" presStyleCnt="0"/>
      <dgm:spPr/>
    </dgm:pt>
    <dgm:pt modelId="{D24C0E26-5359-4F54-88AB-79FCB5A9C47F}" type="pres">
      <dgm:prSet presAssocID="{500FB807-19B2-44F2-8067-11BC9BEB43F0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7C14A-0E24-4A5A-A8F4-B68BCBF8F80E}" type="pres">
      <dgm:prSet presAssocID="{500FB807-19B2-44F2-8067-11BC9BEB43F0}" presName="descendantText" presStyleLbl="alignAccFollowNode1" presStyleIdx="6" presStyleCnt="7" custLinFactNeighborX="577" custLinFactNeighborY="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3594B-ABFE-4937-BA27-AEAEAB3A7F04}" type="presOf" srcId="{6D375D7F-3750-4FE3-93A6-21E3AE6C811C}" destId="{30B7E4CD-8217-4846-8401-EC2C53A17D44}" srcOrd="0" destOrd="0" presId="urn:microsoft.com/office/officeart/2005/8/layout/vList5"/>
    <dgm:cxn modelId="{0D3191D1-B45F-4E86-95DB-7480150F981E}" srcId="{F3267803-390F-42C4-878B-5315A89AA472}" destId="{347AEBD1-4BEA-4796-A614-637F071ED0D7}" srcOrd="1" destOrd="0" parTransId="{CEC0BA35-E006-471B-A0C7-7292ACE1402B}" sibTransId="{3896FBC2-8090-4B4F-9190-F7B26FE5ADD7}"/>
    <dgm:cxn modelId="{9DA69A2F-76EF-4574-ADE5-8A17D43E1825}" type="presOf" srcId="{FB9145A1-EC8A-41D8-8BA7-87FE4FED9278}" destId="{FCF7ED93-6F83-49FE-8BE9-8137D6DC0B96}" srcOrd="0" destOrd="1" presId="urn:microsoft.com/office/officeart/2005/8/layout/vList5"/>
    <dgm:cxn modelId="{814D363A-8561-4A81-AD57-6AA0D5030352}" type="presOf" srcId="{361E418F-7921-419A-8D35-8DD1F4BBCE69}" destId="{B80ECF42-CFBA-4DA5-AB77-C2E8FD28D23F}" srcOrd="0" destOrd="0" presId="urn:microsoft.com/office/officeart/2005/8/layout/vList5"/>
    <dgm:cxn modelId="{EAA12C9D-83AD-4A8D-AD6D-2D96DD3B5341}" srcId="{F3267803-390F-42C4-878B-5315A89AA472}" destId="{11227DF9-1B25-4D43-A00E-6DEC0FE62779}" srcOrd="2" destOrd="0" parTransId="{29BB150F-72B0-47D4-83EC-A838A80950AB}" sibTransId="{E9CDB658-FC11-44E5-9208-D4E75FA2B407}"/>
    <dgm:cxn modelId="{86099BCB-0557-4BB4-AB2B-27EBF98C83C9}" type="presOf" srcId="{1F34B051-8F3A-4496-B44E-F7A33217A55E}" destId="{3FA86320-805F-4C4A-9C30-C77C5F183526}" srcOrd="0" destOrd="0" presId="urn:microsoft.com/office/officeart/2005/8/layout/vList5"/>
    <dgm:cxn modelId="{31138258-8FA9-4261-B1BB-83C0F70CC0B9}" srcId="{60F6B067-AE29-4E93-A096-CE5D97855A75}" destId="{C98C3ED6-B1AA-42F4-B8D3-E38C39265202}" srcOrd="0" destOrd="0" parTransId="{B7FF56A5-F43D-49A5-BBF7-929A4361990B}" sibTransId="{4DBF5A85-5494-4F15-81B4-F032AF8D40CE}"/>
    <dgm:cxn modelId="{9EC3ABFF-8F9F-42C6-8CF2-180269CEB2FB}" srcId="{60F6B067-AE29-4E93-A096-CE5D97855A75}" destId="{7DE328C3-223D-4D51-8895-881E3BE5E8E4}" srcOrd="5" destOrd="0" parTransId="{B42AF974-8C62-4E4B-AD3A-DA50E885924A}" sibTransId="{A51AE240-E281-4606-925A-5E8499ABDEB3}"/>
    <dgm:cxn modelId="{1ADC3272-EB9E-4C9F-80C8-369C58044A8A}" type="presOf" srcId="{14741DFD-069A-4057-8148-58DBF62F2D5F}" destId="{8FE128C7-9840-43D2-9D37-6DFBB58D5879}" srcOrd="0" destOrd="0" presId="urn:microsoft.com/office/officeart/2005/8/layout/vList5"/>
    <dgm:cxn modelId="{2577EE5A-ECFA-447F-B5C2-12CBF9174B2E}" srcId="{FF3B81DD-A926-4C04-93CB-FBB76D987BA7}" destId="{FB9145A1-EC8A-41D8-8BA7-87FE4FED9278}" srcOrd="1" destOrd="0" parTransId="{93BE3DAD-44AE-4440-AB10-F2F98D0092E1}" sibTransId="{DE01E46D-D562-4C6E-8D6C-57883D0BF4D2}"/>
    <dgm:cxn modelId="{A764E07A-1586-4D65-A53A-5AC46BCDB6D1}" type="presOf" srcId="{60F6B067-AE29-4E93-A096-CE5D97855A75}" destId="{3DC0667E-C587-4CFA-B77D-DC8711F065B4}" srcOrd="0" destOrd="0" presId="urn:microsoft.com/office/officeart/2005/8/layout/vList5"/>
    <dgm:cxn modelId="{261AFBAC-B749-4A91-9162-2AEF98195CA7}" type="presOf" srcId="{347AEBD1-4BEA-4796-A614-637F071ED0D7}" destId="{8FE128C7-9840-43D2-9D37-6DFBB58D5879}" srcOrd="0" destOrd="1" presId="urn:microsoft.com/office/officeart/2005/8/layout/vList5"/>
    <dgm:cxn modelId="{DEA2CA76-5DEF-47D2-ABD2-D592A013353B}" srcId="{60F6B067-AE29-4E93-A096-CE5D97855A75}" destId="{9FEF1AE4-E3EA-4B48-B3B3-9674494068CB}" srcOrd="2" destOrd="0" parTransId="{BAAF5D07-A347-4E5A-BA92-D4864DA55122}" sibTransId="{38B30F38-C3FA-4FF5-965E-2FEF1113422C}"/>
    <dgm:cxn modelId="{A51EE78F-E5A6-4FAD-9232-6D6AA1222BBA}" srcId="{F3267803-390F-42C4-878B-5315A89AA472}" destId="{14741DFD-069A-4057-8148-58DBF62F2D5F}" srcOrd="0" destOrd="0" parTransId="{E60F54C7-4F49-4ACF-92D4-775C3B026D96}" sibTransId="{C6D0E1AB-7CC6-4447-AB81-A73C23BC60D0}"/>
    <dgm:cxn modelId="{F80BAD20-3D2F-4129-BD0B-B0A2E8F3F35A}" srcId="{60F6B067-AE29-4E93-A096-CE5D97855A75}" destId="{08AC80BC-2597-4989-81AB-5B36268C2EF1}" srcOrd="4" destOrd="0" parTransId="{6A081C34-103D-4DBD-8FD6-5ABAF77A78E1}" sibTransId="{69C8AA77-7B4A-44E3-AE3E-651212D218E6}"/>
    <dgm:cxn modelId="{501D1376-1DC7-4EEE-A1F6-29754BDFB2A4}" type="presOf" srcId="{7DE328C3-223D-4D51-8895-881E3BE5E8E4}" destId="{8E73BC8E-82F9-487E-A45B-A048B6999404}" srcOrd="0" destOrd="0" presId="urn:microsoft.com/office/officeart/2005/8/layout/vList5"/>
    <dgm:cxn modelId="{0F57722C-5E77-423F-BCD2-39E529F2DF63}" srcId="{60F6B067-AE29-4E93-A096-CE5D97855A75}" destId="{FF3B81DD-A926-4C04-93CB-FBB76D987BA7}" srcOrd="1" destOrd="0" parTransId="{45F01512-D504-4997-93A7-758B1324FA59}" sibTransId="{52C34721-ADC4-4085-B4F1-9CDF4CD8E016}"/>
    <dgm:cxn modelId="{B2C06FA6-879B-4A8D-8BC5-FBEF515A3EE9}" srcId="{9FEF1AE4-E3EA-4B48-B3B3-9674494068CB}" destId="{361E418F-7921-419A-8D35-8DD1F4BBCE69}" srcOrd="0" destOrd="0" parTransId="{3A8889A3-3686-45C7-A445-020E6D066C9E}" sibTransId="{84EF7BC9-F276-4E02-BBA9-E35D63A719A6}"/>
    <dgm:cxn modelId="{8C898BCF-38FC-4672-A753-9C70102A25DF}" srcId="{08AC80BC-2597-4989-81AB-5B36268C2EF1}" destId="{1F34B051-8F3A-4496-B44E-F7A33217A55E}" srcOrd="0" destOrd="0" parTransId="{0893A5C0-BE02-4AB4-9D67-99BFFBA3B330}" sibTransId="{FB5617FC-5BB8-489E-BAB6-7FBEC146ACCA}"/>
    <dgm:cxn modelId="{4A9DB69E-0445-4630-BB1B-2D6447F73E9F}" type="presOf" srcId="{31380AFE-5750-4894-8541-3715F51CB15B}" destId="{D28D96BB-C563-41EB-9DF5-EC16DF2BA18F}" srcOrd="0" destOrd="0" presId="urn:microsoft.com/office/officeart/2005/8/layout/vList5"/>
    <dgm:cxn modelId="{F9196B0C-2355-4320-A6A9-64362689D0C7}" srcId="{C98C3ED6-B1AA-42F4-B8D3-E38C39265202}" destId="{6D375D7F-3750-4FE3-93A6-21E3AE6C811C}" srcOrd="0" destOrd="0" parTransId="{F467608D-917B-477A-88D5-8352F58DFA99}" sibTransId="{3D80C244-1499-4521-AD75-93038832705A}"/>
    <dgm:cxn modelId="{DDEE3810-E892-414A-9E84-55BDC3F93473}" type="presOf" srcId="{500FB807-19B2-44F2-8067-11BC9BEB43F0}" destId="{D24C0E26-5359-4F54-88AB-79FCB5A9C47F}" srcOrd="0" destOrd="0" presId="urn:microsoft.com/office/officeart/2005/8/layout/vList5"/>
    <dgm:cxn modelId="{5A7CB5FD-AFDF-4969-936F-3DCB89B3C71F}" type="presOf" srcId="{53FA5D47-E2B3-4E63-8C52-902CE7C2D82D}" destId="{2487C14A-0E24-4A5A-A8F4-B68BCBF8F80E}" srcOrd="0" destOrd="0" presId="urn:microsoft.com/office/officeart/2005/8/layout/vList5"/>
    <dgm:cxn modelId="{4B5E3816-15E8-466C-8ACC-ED5F93CF1EE2}" type="presOf" srcId="{F3267803-390F-42C4-878B-5315A89AA472}" destId="{CDBF2462-5CC8-4533-B919-8EB5914678DA}" srcOrd="0" destOrd="0" presId="urn:microsoft.com/office/officeart/2005/8/layout/vList5"/>
    <dgm:cxn modelId="{328F341A-2B2F-4375-A751-18F65CB5CC5D}" srcId="{60F6B067-AE29-4E93-A096-CE5D97855A75}" destId="{500FB807-19B2-44F2-8067-11BC9BEB43F0}" srcOrd="6" destOrd="0" parTransId="{F475F6F2-1C8B-468D-8F98-B8C699D7FF76}" sibTransId="{677597F0-F00A-4762-9827-53236807FCF7}"/>
    <dgm:cxn modelId="{AAF01F04-4E5E-428A-9D9F-289B36AF802E}" type="presOf" srcId="{C98C3ED6-B1AA-42F4-B8D3-E38C39265202}" destId="{A321F365-E761-4FC3-978F-0A444589CD19}" srcOrd="0" destOrd="0" presId="urn:microsoft.com/office/officeart/2005/8/layout/vList5"/>
    <dgm:cxn modelId="{6A265E5D-EA7B-4866-AB6E-380AA856C7FC}" type="presOf" srcId="{16CB99AB-182B-47BE-9B3E-C34FDA56C16E}" destId="{FCF7ED93-6F83-49FE-8BE9-8137D6DC0B96}" srcOrd="0" destOrd="0" presId="urn:microsoft.com/office/officeart/2005/8/layout/vList5"/>
    <dgm:cxn modelId="{94C4587E-1E52-4506-952D-7D5E1BCC536A}" type="presOf" srcId="{08AC80BC-2597-4989-81AB-5B36268C2EF1}" destId="{9304B877-9BEA-43DA-B8C4-602A96331BCC}" srcOrd="0" destOrd="0" presId="urn:microsoft.com/office/officeart/2005/8/layout/vList5"/>
    <dgm:cxn modelId="{DC72A4AD-D108-456A-B06E-98C277DB6544}" type="presOf" srcId="{9FEF1AE4-E3EA-4B48-B3B3-9674494068CB}" destId="{E946E9D6-143B-46A0-9D0F-F6863BFDD369}" srcOrd="0" destOrd="0" presId="urn:microsoft.com/office/officeart/2005/8/layout/vList5"/>
    <dgm:cxn modelId="{370FABC4-26C1-4644-A6EC-C7E063701995}" type="presOf" srcId="{FF3B81DD-A926-4C04-93CB-FBB76D987BA7}" destId="{51A4FBFD-614D-47F4-9AC7-5A07FC61FCAB}" srcOrd="0" destOrd="0" presId="urn:microsoft.com/office/officeart/2005/8/layout/vList5"/>
    <dgm:cxn modelId="{B7742476-DAA7-4C77-BD52-3C12623F75C7}" srcId="{500FB807-19B2-44F2-8067-11BC9BEB43F0}" destId="{53FA5D47-E2B3-4E63-8C52-902CE7C2D82D}" srcOrd="0" destOrd="0" parTransId="{63F04D65-DD64-4575-BC6C-F745F6FA8B35}" sibTransId="{6E0A607B-85FB-4410-B657-CD75673ADE47}"/>
    <dgm:cxn modelId="{2C25CA35-2BEC-4077-9E72-098570CBCC72}" type="presOf" srcId="{0C74B059-570E-4E85-B557-37B00223CD29}" destId="{B80ECF42-CFBA-4DA5-AB77-C2E8FD28D23F}" srcOrd="0" destOrd="1" presId="urn:microsoft.com/office/officeart/2005/8/layout/vList5"/>
    <dgm:cxn modelId="{6EE2A574-FE3D-4014-AE10-097BBC9922BD}" srcId="{9FEF1AE4-E3EA-4B48-B3B3-9674494068CB}" destId="{0C74B059-570E-4E85-B557-37B00223CD29}" srcOrd="1" destOrd="0" parTransId="{DDFF7791-BFF2-4360-85E7-BA359D46691B}" sibTransId="{A12A5397-B30F-4E19-9AD7-69F7336CE4E1}"/>
    <dgm:cxn modelId="{7272B4D5-2BCC-4670-82E2-064305F1877E}" srcId="{7DE328C3-223D-4D51-8895-881E3BE5E8E4}" destId="{31380AFE-5750-4894-8541-3715F51CB15B}" srcOrd="0" destOrd="0" parTransId="{0413F732-BAF5-4EF8-BF78-68609C670644}" sibTransId="{9E70CC72-89A7-46D0-8B41-6B6448A9AFFA}"/>
    <dgm:cxn modelId="{9A926933-31F4-4FA1-AE14-B1A67E045A70}" type="presOf" srcId="{11227DF9-1B25-4D43-A00E-6DEC0FE62779}" destId="{8FE128C7-9840-43D2-9D37-6DFBB58D5879}" srcOrd="0" destOrd="2" presId="urn:microsoft.com/office/officeart/2005/8/layout/vList5"/>
    <dgm:cxn modelId="{B6F69CFC-4A3B-4DDA-B73D-A2CAB8872F70}" srcId="{60F6B067-AE29-4E93-A096-CE5D97855A75}" destId="{F3267803-390F-42C4-878B-5315A89AA472}" srcOrd="3" destOrd="0" parTransId="{8FF7F3C0-BB82-4DC6-B644-96E97CFFD92F}" sibTransId="{5F3E6B96-9462-42DE-BE6A-A6672B705D44}"/>
    <dgm:cxn modelId="{5D53E2B5-8EF1-4E82-9CD6-0EC8DFED920E}" srcId="{FF3B81DD-A926-4C04-93CB-FBB76D987BA7}" destId="{16CB99AB-182B-47BE-9B3E-C34FDA56C16E}" srcOrd="0" destOrd="0" parTransId="{B673D576-81F5-4F24-9BCB-47F595B0ACF5}" sibTransId="{46E38B49-817C-4A9C-A121-47045A95AF3C}"/>
    <dgm:cxn modelId="{BE591D48-87E8-4AC5-B67D-52B963518ED4}" type="presParOf" srcId="{3DC0667E-C587-4CFA-B77D-DC8711F065B4}" destId="{7151E14C-9076-42E0-8436-4E1BA3D24474}" srcOrd="0" destOrd="0" presId="urn:microsoft.com/office/officeart/2005/8/layout/vList5"/>
    <dgm:cxn modelId="{A7D1B696-3834-437C-BC5B-23E9FA436FBA}" type="presParOf" srcId="{7151E14C-9076-42E0-8436-4E1BA3D24474}" destId="{A321F365-E761-4FC3-978F-0A444589CD19}" srcOrd="0" destOrd="0" presId="urn:microsoft.com/office/officeart/2005/8/layout/vList5"/>
    <dgm:cxn modelId="{D46C3781-C951-4E61-AFC5-E1C864A1F541}" type="presParOf" srcId="{7151E14C-9076-42E0-8436-4E1BA3D24474}" destId="{30B7E4CD-8217-4846-8401-EC2C53A17D44}" srcOrd="1" destOrd="0" presId="urn:microsoft.com/office/officeart/2005/8/layout/vList5"/>
    <dgm:cxn modelId="{B543C819-4472-4141-A7A2-09C78B9BDA5B}" type="presParOf" srcId="{3DC0667E-C587-4CFA-B77D-DC8711F065B4}" destId="{8FF3B635-57E4-41F6-A6CC-9F04A2C2AA9F}" srcOrd="1" destOrd="0" presId="urn:microsoft.com/office/officeart/2005/8/layout/vList5"/>
    <dgm:cxn modelId="{65944A32-8F0C-4F6D-B73C-0F9698AC2916}" type="presParOf" srcId="{3DC0667E-C587-4CFA-B77D-DC8711F065B4}" destId="{1A44E876-05FA-451A-AAEB-4FFE894A566B}" srcOrd="2" destOrd="0" presId="urn:microsoft.com/office/officeart/2005/8/layout/vList5"/>
    <dgm:cxn modelId="{1910EA77-ED80-48D2-BB0C-87D2BEF05B43}" type="presParOf" srcId="{1A44E876-05FA-451A-AAEB-4FFE894A566B}" destId="{51A4FBFD-614D-47F4-9AC7-5A07FC61FCAB}" srcOrd="0" destOrd="0" presId="urn:microsoft.com/office/officeart/2005/8/layout/vList5"/>
    <dgm:cxn modelId="{4967BC5E-6782-40EA-A33E-DD97C11BD433}" type="presParOf" srcId="{1A44E876-05FA-451A-AAEB-4FFE894A566B}" destId="{FCF7ED93-6F83-49FE-8BE9-8137D6DC0B96}" srcOrd="1" destOrd="0" presId="urn:microsoft.com/office/officeart/2005/8/layout/vList5"/>
    <dgm:cxn modelId="{4E296F8F-F962-4D33-A52E-40F9DB716309}" type="presParOf" srcId="{3DC0667E-C587-4CFA-B77D-DC8711F065B4}" destId="{E9FDE3AA-DBAB-4647-BC4E-8283106EE0E2}" srcOrd="3" destOrd="0" presId="urn:microsoft.com/office/officeart/2005/8/layout/vList5"/>
    <dgm:cxn modelId="{5A616304-7A2F-4E11-8E54-651501E86A83}" type="presParOf" srcId="{3DC0667E-C587-4CFA-B77D-DC8711F065B4}" destId="{E10671DC-95BF-45F7-860C-B87DE6741560}" srcOrd="4" destOrd="0" presId="urn:microsoft.com/office/officeart/2005/8/layout/vList5"/>
    <dgm:cxn modelId="{46DC0B30-E253-48D6-90E8-B4A8D090469A}" type="presParOf" srcId="{E10671DC-95BF-45F7-860C-B87DE6741560}" destId="{E946E9D6-143B-46A0-9D0F-F6863BFDD369}" srcOrd="0" destOrd="0" presId="urn:microsoft.com/office/officeart/2005/8/layout/vList5"/>
    <dgm:cxn modelId="{152DEDCC-4323-4498-9849-250CD2DC22F9}" type="presParOf" srcId="{E10671DC-95BF-45F7-860C-B87DE6741560}" destId="{B80ECF42-CFBA-4DA5-AB77-C2E8FD28D23F}" srcOrd="1" destOrd="0" presId="urn:microsoft.com/office/officeart/2005/8/layout/vList5"/>
    <dgm:cxn modelId="{ECF4DAB5-6386-4B24-BAD4-3CD1E52D8033}" type="presParOf" srcId="{3DC0667E-C587-4CFA-B77D-DC8711F065B4}" destId="{0F882993-0175-480B-9C05-F81E6FF1B7EB}" srcOrd="5" destOrd="0" presId="urn:microsoft.com/office/officeart/2005/8/layout/vList5"/>
    <dgm:cxn modelId="{F71C7866-6F55-4B94-9C8C-890610F49541}" type="presParOf" srcId="{3DC0667E-C587-4CFA-B77D-DC8711F065B4}" destId="{4F12F384-81A1-49A6-892B-9E5D9E66B27C}" srcOrd="6" destOrd="0" presId="urn:microsoft.com/office/officeart/2005/8/layout/vList5"/>
    <dgm:cxn modelId="{C1F52EA3-A6B3-4503-AF45-7A350ABFFB4E}" type="presParOf" srcId="{4F12F384-81A1-49A6-892B-9E5D9E66B27C}" destId="{CDBF2462-5CC8-4533-B919-8EB5914678DA}" srcOrd="0" destOrd="0" presId="urn:microsoft.com/office/officeart/2005/8/layout/vList5"/>
    <dgm:cxn modelId="{D367D14E-A607-4DD0-9090-20B889130241}" type="presParOf" srcId="{4F12F384-81A1-49A6-892B-9E5D9E66B27C}" destId="{8FE128C7-9840-43D2-9D37-6DFBB58D5879}" srcOrd="1" destOrd="0" presId="urn:microsoft.com/office/officeart/2005/8/layout/vList5"/>
    <dgm:cxn modelId="{EAFF9151-B22A-4AEE-90A3-ADEB91C7D2F6}" type="presParOf" srcId="{3DC0667E-C587-4CFA-B77D-DC8711F065B4}" destId="{726F5B9B-3CB0-4732-B9A8-DBA9F987DA5C}" srcOrd="7" destOrd="0" presId="urn:microsoft.com/office/officeart/2005/8/layout/vList5"/>
    <dgm:cxn modelId="{44215552-B8B7-41CD-B00A-650963EB2BF8}" type="presParOf" srcId="{3DC0667E-C587-4CFA-B77D-DC8711F065B4}" destId="{36ECFCF3-03E0-4674-886F-EC044DD4523A}" srcOrd="8" destOrd="0" presId="urn:microsoft.com/office/officeart/2005/8/layout/vList5"/>
    <dgm:cxn modelId="{9FBBCC8B-40F8-4F4E-A36B-B1C3C7A123CA}" type="presParOf" srcId="{36ECFCF3-03E0-4674-886F-EC044DD4523A}" destId="{9304B877-9BEA-43DA-B8C4-602A96331BCC}" srcOrd="0" destOrd="0" presId="urn:microsoft.com/office/officeart/2005/8/layout/vList5"/>
    <dgm:cxn modelId="{2F8F2408-9EE1-4262-AE1C-7D4CADEAE72B}" type="presParOf" srcId="{36ECFCF3-03E0-4674-886F-EC044DD4523A}" destId="{3FA86320-805F-4C4A-9C30-C77C5F183526}" srcOrd="1" destOrd="0" presId="urn:microsoft.com/office/officeart/2005/8/layout/vList5"/>
    <dgm:cxn modelId="{2EC177BF-BA92-4220-B8A5-4A157385934D}" type="presParOf" srcId="{3DC0667E-C587-4CFA-B77D-DC8711F065B4}" destId="{3707C9BB-4E1D-41FA-9297-C62A01EE9047}" srcOrd="9" destOrd="0" presId="urn:microsoft.com/office/officeart/2005/8/layout/vList5"/>
    <dgm:cxn modelId="{ADE0A88B-8138-48F3-9586-F7AB8688E4ED}" type="presParOf" srcId="{3DC0667E-C587-4CFA-B77D-DC8711F065B4}" destId="{1921B90B-0EB4-480B-A230-47591A1FCD86}" srcOrd="10" destOrd="0" presId="urn:microsoft.com/office/officeart/2005/8/layout/vList5"/>
    <dgm:cxn modelId="{B0C46EF2-13ED-4CEC-BE17-06A4E61114F0}" type="presParOf" srcId="{1921B90B-0EB4-480B-A230-47591A1FCD86}" destId="{8E73BC8E-82F9-487E-A45B-A048B6999404}" srcOrd="0" destOrd="0" presId="urn:microsoft.com/office/officeart/2005/8/layout/vList5"/>
    <dgm:cxn modelId="{42337E5A-C0F0-468B-8686-60035054E829}" type="presParOf" srcId="{1921B90B-0EB4-480B-A230-47591A1FCD86}" destId="{D28D96BB-C563-41EB-9DF5-EC16DF2BA18F}" srcOrd="1" destOrd="0" presId="urn:microsoft.com/office/officeart/2005/8/layout/vList5"/>
    <dgm:cxn modelId="{49BEE852-169C-4172-A0D2-5B25F0920FF4}" type="presParOf" srcId="{3DC0667E-C587-4CFA-B77D-DC8711F065B4}" destId="{35EA4A3F-67D5-40B5-930F-BD619923A52C}" srcOrd="11" destOrd="0" presId="urn:microsoft.com/office/officeart/2005/8/layout/vList5"/>
    <dgm:cxn modelId="{07532D10-DBF4-40D4-8759-0DE3BD875611}" type="presParOf" srcId="{3DC0667E-C587-4CFA-B77D-DC8711F065B4}" destId="{D4B5E2A9-48D1-4C60-AD14-F29A0A212418}" srcOrd="12" destOrd="0" presId="urn:microsoft.com/office/officeart/2005/8/layout/vList5"/>
    <dgm:cxn modelId="{1ACD0D50-0796-4E08-8AD1-00B68F967662}" type="presParOf" srcId="{D4B5E2A9-48D1-4C60-AD14-F29A0A212418}" destId="{D24C0E26-5359-4F54-88AB-79FCB5A9C47F}" srcOrd="0" destOrd="0" presId="urn:microsoft.com/office/officeart/2005/8/layout/vList5"/>
    <dgm:cxn modelId="{8F0F0CD1-4F7A-4494-A574-D0E6EB3C6B10}" type="presParOf" srcId="{D4B5E2A9-48D1-4C60-AD14-F29A0A212418}" destId="{2487C14A-0E24-4A5A-A8F4-B68BCBF8F8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E27B99-1641-43F2-B023-AA484613C0AE}" type="doc">
      <dgm:prSet loTypeId="urn:microsoft.com/office/officeart/2005/8/layout/default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B9001DD-E00E-45FA-B529-D360BCD93C1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637609" y="1512"/>
          <a:ext cx="1917503" cy="1150502"/>
        </a:xfr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Учет размера обязанности в онлайн-режим</a:t>
          </a:r>
          <a:r>
            <a:rPr lang="ru-RU" sz="16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е</a:t>
          </a:r>
          <a:endParaRPr lang="ru-RU" sz="1600" b="1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gm:t>
    </dgm:pt>
    <dgm:pt modelId="{0FE7CE6A-010D-40B5-ABD9-9B54F366A96A}" type="parTrans" cxnId="{3F8C105F-D472-49DF-9D5F-578467A0AE25}">
      <dgm:prSet/>
      <dgm:spPr/>
      <dgm:t>
        <a:bodyPr/>
        <a:lstStyle/>
        <a:p>
          <a:endParaRPr lang="ru-RU"/>
        </a:p>
      </dgm:t>
    </dgm:pt>
    <dgm:pt modelId="{F679EA57-6157-4943-9F31-B7906395620C}" type="sibTrans" cxnId="{3F8C105F-D472-49DF-9D5F-578467A0AE25}">
      <dgm:prSet/>
      <dgm:spPr/>
      <dgm:t>
        <a:bodyPr/>
        <a:lstStyle/>
        <a:p>
          <a:endParaRPr lang="ru-RU"/>
        </a:p>
      </dgm:t>
    </dgm:pt>
    <dgm:pt modelId="{25C6EF2F-E33B-4B06-B609-E6623CA122D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637609" y="1343764"/>
          <a:ext cx="1917503" cy="1150502"/>
        </a:xfr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Электронный документ, подписанный электронной подписью</a:t>
          </a:r>
          <a:endParaRPr lang="ru-RU" sz="1600" b="1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gm:t>
    </dgm:pt>
    <dgm:pt modelId="{8BBFC3D7-FD6E-47DC-87F7-84A05C36EB17}" type="parTrans" cxnId="{1E880EEC-7AFD-485A-91BB-C6FBD93A1CC1}">
      <dgm:prSet/>
      <dgm:spPr/>
      <dgm:t>
        <a:bodyPr/>
        <a:lstStyle/>
        <a:p>
          <a:endParaRPr lang="ru-RU"/>
        </a:p>
      </dgm:t>
    </dgm:pt>
    <dgm:pt modelId="{705AA0F2-13E9-4728-920F-F2CC2A36553B}" type="sibTrans" cxnId="{1E880EEC-7AFD-485A-91BB-C6FBD93A1CC1}">
      <dgm:prSet/>
      <dgm:spPr/>
      <dgm:t>
        <a:bodyPr/>
        <a:lstStyle/>
        <a:p>
          <a:endParaRPr lang="ru-RU"/>
        </a:p>
      </dgm:t>
    </dgm:pt>
    <dgm:pt modelId="{39D9D90C-8416-4235-ACFD-21D93ECF322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637609" y="2686017"/>
          <a:ext cx="1917503" cy="1150502"/>
        </a:xfr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r>
            <a:rPr lang="ru-RU" sz="15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Электронное поручительство при дополнительных проверках сведений о товаре</a:t>
          </a:r>
          <a:endParaRPr lang="ru-RU" sz="1500" b="1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gm:t>
    </dgm:pt>
    <dgm:pt modelId="{4574836E-9C38-4C4C-A81E-A16B023FBFC4}" type="parTrans" cxnId="{00DC3576-9177-4B98-B8CC-D14D2F7B8F0A}">
      <dgm:prSet/>
      <dgm:spPr/>
      <dgm:t>
        <a:bodyPr/>
        <a:lstStyle/>
        <a:p>
          <a:endParaRPr lang="ru-RU"/>
        </a:p>
      </dgm:t>
    </dgm:pt>
    <dgm:pt modelId="{88D66AA4-57AD-4ED3-9247-12F19882ACF3}" type="sibTrans" cxnId="{00DC3576-9177-4B98-B8CC-D14D2F7B8F0A}">
      <dgm:prSet/>
      <dgm:spPr/>
      <dgm:t>
        <a:bodyPr/>
        <a:lstStyle/>
        <a:p>
          <a:endParaRPr lang="ru-RU"/>
        </a:p>
      </dgm:t>
    </dgm:pt>
    <dgm:pt modelId="{77C05AEB-8E5D-4A88-9230-1D86603DAD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637609" y="4028270"/>
          <a:ext cx="1917503" cy="1150502"/>
        </a:xfr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Применение электронных сертификатов обеспечения</a:t>
          </a:r>
          <a:endParaRPr lang="ru-RU" sz="1600" b="1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gm:t>
    </dgm:pt>
    <dgm:pt modelId="{E75556AB-2A51-42E3-A520-076033E8CAFB}" type="parTrans" cxnId="{6ADB24A0-3976-4D4F-815F-1C1C4F18E3F7}">
      <dgm:prSet/>
      <dgm:spPr/>
      <dgm:t>
        <a:bodyPr/>
        <a:lstStyle/>
        <a:p>
          <a:endParaRPr lang="ru-RU"/>
        </a:p>
      </dgm:t>
    </dgm:pt>
    <dgm:pt modelId="{4B159719-1034-4839-AB78-42AD0452AFD4}" type="sibTrans" cxnId="{6ADB24A0-3976-4D4F-815F-1C1C4F18E3F7}">
      <dgm:prSet/>
      <dgm:spPr/>
      <dgm:t>
        <a:bodyPr/>
        <a:lstStyle/>
        <a:p>
          <a:endParaRPr lang="ru-RU"/>
        </a:p>
      </dgm:t>
    </dgm:pt>
    <dgm:pt modelId="{FD4B87A3-4BC8-41B1-85D2-EA1B58DCDCD4}" type="pres">
      <dgm:prSet presAssocID="{8AE27B99-1641-43F2-B023-AA484613C0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3C481-5743-44D0-A7D5-D9B0E8C0D4ED}" type="pres">
      <dgm:prSet presAssocID="{FB9001DD-E00E-45FA-B529-D360BCD93C1F}" presName="node" presStyleLbl="node1" presStyleIdx="0" presStyleCnt="4" custLinFactNeighborY="121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BCF8A1-8F6A-4364-B0E7-03D713B6BBE2}" type="pres">
      <dgm:prSet presAssocID="{F679EA57-6157-4943-9F31-B7906395620C}" presName="sibTrans" presStyleCnt="0"/>
      <dgm:spPr/>
    </dgm:pt>
    <dgm:pt modelId="{98F91CDD-1B02-499C-AD5D-488E4F3574A8}" type="pres">
      <dgm:prSet presAssocID="{25C6EF2F-E33B-4B06-B609-E6623CA122DC}" presName="node" presStyleLbl="node1" presStyleIdx="1" presStyleCnt="4" custLinFactNeighborY="81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B42BAD-83E0-46AE-9D86-5C6D69C87F69}" type="pres">
      <dgm:prSet presAssocID="{705AA0F2-13E9-4728-920F-F2CC2A36553B}" presName="sibTrans" presStyleCnt="0"/>
      <dgm:spPr/>
    </dgm:pt>
    <dgm:pt modelId="{C702CBE2-FFF6-48DE-BDC4-C1DCB7C34A66}" type="pres">
      <dgm:prSet presAssocID="{39D9D90C-8416-4235-ACFD-21D93ECF3223}" presName="node" presStyleLbl="node1" presStyleIdx="2" presStyleCnt="4" custLinFactNeighborY="399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7442278-2959-4D88-A49C-2C49B91F3AD2}" type="pres">
      <dgm:prSet presAssocID="{88D66AA4-57AD-4ED3-9247-12F19882ACF3}" presName="sibTrans" presStyleCnt="0"/>
      <dgm:spPr/>
    </dgm:pt>
    <dgm:pt modelId="{948761E5-5DEE-4595-8D8C-2E6482D59B22}" type="pres">
      <dgm:prSet presAssocID="{77C05AEB-8E5D-4A88-9230-1D86603DAD5D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ADB24A0-3976-4D4F-815F-1C1C4F18E3F7}" srcId="{8AE27B99-1641-43F2-B023-AA484613C0AE}" destId="{77C05AEB-8E5D-4A88-9230-1D86603DAD5D}" srcOrd="3" destOrd="0" parTransId="{E75556AB-2A51-42E3-A520-076033E8CAFB}" sibTransId="{4B159719-1034-4839-AB78-42AD0452AFD4}"/>
    <dgm:cxn modelId="{9A8D1EC6-E199-4A3C-8940-9F03983C72E8}" type="presOf" srcId="{77C05AEB-8E5D-4A88-9230-1D86603DAD5D}" destId="{948761E5-5DEE-4595-8D8C-2E6482D59B22}" srcOrd="0" destOrd="0" presId="urn:microsoft.com/office/officeart/2005/8/layout/default"/>
    <dgm:cxn modelId="{642A7A9B-BDF1-499D-81EF-B586E72C5036}" type="presOf" srcId="{FB9001DD-E00E-45FA-B529-D360BCD93C1F}" destId="{D343C481-5743-44D0-A7D5-D9B0E8C0D4ED}" srcOrd="0" destOrd="0" presId="urn:microsoft.com/office/officeart/2005/8/layout/default"/>
    <dgm:cxn modelId="{00DC3576-9177-4B98-B8CC-D14D2F7B8F0A}" srcId="{8AE27B99-1641-43F2-B023-AA484613C0AE}" destId="{39D9D90C-8416-4235-ACFD-21D93ECF3223}" srcOrd="2" destOrd="0" parTransId="{4574836E-9C38-4C4C-A81E-A16B023FBFC4}" sibTransId="{88D66AA4-57AD-4ED3-9247-12F19882ACF3}"/>
    <dgm:cxn modelId="{E9B90992-FAB9-44D9-A620-47B4C3E6E788}" type="presOf" srcId="{25C6EF2F-E33B-4B06-B609-E6623CA122DC}" destId="{98F91CDD-1B02-499C-AD5D-488E4F3574A8}" srcOrd="0" destOrd="0" presId="urn:microsoft.com/office/officeart/2005/8/layout/default"/>
    <dgm:cxn modelId="{1E880EEC-7AFD-485A-91BB-C6FBD93A1CC1}" srcId="{8AE27B99-1641-43F2-B023-AA484613C0AE}" destId="{25C6EF2F-E33B-4B06-B609-E6623CA122DC}" srcOrd="1" destOrd="0" parTransId="{8BBFC3D7-FD6E-47DC-87F7-84A05C36EB17}" sibTransId="{705AA0F2-13E9-4728-920F-F2CC2A36553B}"/>
    <dgm:cxn modelId="{3F8C105F-D472-49DF-9D5F-578467A0AE25}" srcId="{8AE27B99-1641-43F2-B023-AA484613C0AE}" destId="{FB9001DD-E00E-45FA-B529-D360BCD93C1F}" srcOrd="0" destOrd="0" parTransId="{0FE7CE6A-010D-40B5-ABD9-9B54F366A96A}" sibTransId="{F679EA57-6157-4943-9F31-B7906395620C}"/>
    <dgm:cxn modelId="{3400BD4A-FA7D-4342-9349-9A2D74E86D51}" type="presOf" srcId="{39D9D90C-8416-4235-ACFD-21D93ECF3223}" destId="{C702CBE2-FFF6-48DE-BDC4-C1DCB7C34A66}" srcOrd="0" destOrd="0" presId="urn:microsoft.com/office/officeart/2005/8/layout/default"/>
    <dgm:cxn modelId="{54DC2360-7583-463A-8E16-10FEAE1AB95C}" type="presOf" srcId="{8AE27B99-1641-43F2-B023-AA484613C0AE}" destId="{FD4B87A3-4BC8-41B1-85D2-EA1B58DCDCD4}" srcOrd="0" destOrd="0" presId="urn:microsoft.com/office/officeart/2005/8/layout/default"/>
    <dgm:cxn modelId="{AFA0A86D-B47D-45A1-B2AF-574F05305F21}" type="presParOf" srcId="{FD4B87A3-4BC8-41B1-85D2-EA1B58DCDCD4}" destId="{D343C481-5743-44D0-A7D5-D9B0E8C0D4ED}" srcOrd="0" destOrd="0" presId="urn:microsoft.com/office/officeart/2005/8/layout/default"/>
    <dgm:cxn modelId="{3D54BC9A-CA11-4C78-92B2-D99BF3D099B7}" type="presParOf" srcId="{FD4B87A3-4BC8-41B1-85D2-EA1B58DCDCD4}" destId="{0DBCF8A1-8F6A-4364-B0E7-03D713B6BBE2}" srcOrd="1" destOrd="0" presId="urn:microsoft.com/office/officeart/2005/8/layout/default"/>
    <dgm:cxn modelId="{9ED0A777-1117-4C6F-8976-23607CB0AA6C}" type="presParOf" srcId="{FD4B87A3-4BC8-41B1-85D2-EA1B58DCDCD4}" destId="{98F91CDD-1B02-499C-AD5D-488E4F3574A8}" srcOrd="2" destOrd="0" presId="urn:microsoft.com/office/officeart/2005/8/layout/default"/>
    <dgm:cxn modelId="{A612DCE4-C3FD-42B8-B33C-EB6521EA3EC6}" type="presParOf" srcId="{FD4B87A3-4BC8-41B1-85D2-EA1B58DCDCD4}" destId="{51B42BAD-83E0-46AE-9D86-5C6D69C87F69}" srcOrd="3" destOrd="0" presId="urn:microsoft.com/office/officeart/2005/8/layout/default"/>
    <dgm:cxn modelId="{0B15BFFC-CFA9-4A65-B17E-385B98F66D32}" type="presParOf" srcId="{FD4B87A3-4BC8-41B1-85D2-EA1B58DCDCD4}" destId="{C702CBE2-FFF6-48DE-BDC4-C1DCB7C34A66}" srcOrd="4" destOrd="0" presId="urn:microsoft.com/office/officeart/2005/8/layout/default"/>
    <dgm:cxn modelId="{C49CFFE7-6880-4F8E-B573-8220BB97EB3F}" type="presParOf" srcId="{FD4B87A3-4BC8-41B1-85D2-EA1B58DCDCD4}" destId="{57442278-2959-4D88-A49C-2C49B91F3AD2}" srcOrd="5" destOrd="0" presId="urn:microsoft.com/office/officeart/2005/8/layout/default"/>
    <dgm:cxn modelId="{D78AFE45-598D-4597-A9BE-EE7E2D394DDC}" type="presParOf" srcId="{FD4B87A3-4BC8-41B1-85D2-EA1B58DCDCD4}" destId="{948761E5-5DEE-4595-8D8C-2E6482D59B2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E27B99-1641-43F2-B023-AA484613C0AE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9001DD-E00E-45FA-B529-D360BCD93C1F}">
      <dgm:prSet phldrT="[Текст]"/>
      <dgm:spPr>
        <a:xfrm>
          <a:off x="637609" y="1512"/>
          <a:ext cx="1917503" cy="1150502"/>
        </a:xfr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b="1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Сокращение времени  совершения таможенных операций</a:t>
          </a:r>
          <a:endParaRPr lang="ru-RU" b="1" dirty="0">
            <a:solidFill>
              <a:srgbClr val="EEECE1">
                <a:lumMod val="10000"/>
              </a:srgbClr>
            </a:solidFill>
            <a:latin typeface="Times New Roman"/>
            <a:ea typeface="+mn-ea"/>
            <a:cs typeface="+mn-cs"/>
          </a:endParaRPr>
        </a:p>
      </dgm:t>
    </dgm:pt>
    <dgm:pt modelId="{0FE7CE6A-010D-40B5-ABD9-9B54F366A96A}" type="parTrans" cxnId="{3F8C105F-D472-49DF-9D5F-578467A0AE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79EA57-6157-4943-9F31-B7906395620C}" type="sibTrans" cxnId="{3F8C105F-D472-49DF-9D5F-578467A0AE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6EF2F-E33B-4B06-B609-E6623CA122DC}">
      <dgm:prSet phldrT="[Текст]"/>
      <dgm:spPr>
        <a:xfrm>
          <a:off x="637609" y="1343764"/>
          <a:ext cx="1917503" cy="1150502"/>
        </a:xfr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b="1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Сокращение времени администрирования </a:t>
          </a:r>
        </a:p>
        <a:p>
          <a:r>
            <a:rPr lang="ru-RU" b="1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Исключение мошеннических действий</a:t>
          </a:r>
          <a:endParaRPr lang="ru-RU" b="1" dirty="0">
            <a:solidFill>
              <a:srgbClr val="EEECE1">
                <a:lumMod val="10000"/>
              </a:srgbClr>
            </a:solidFill>
            <a:latin typeface="Times New Roman"/>
            <a:ea typeface="+mn-ea"/>
            <a:cs typeface="+mn-cs"/>
          </a:endParaRPr>
        </a:p>
      </dgm:t>
    </dgm:pt>
    <dgm:pt modelId="{8BBFC3D7-FD6E-47DC-87F7-84A05C36EB17}" type="parTrans" cxnId="{1E880EEC-7AFD-485A-91BB-C6FBD93A1C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5AA0F2-13E9-4728-920F-F2CC2A36553B}" type="sibTrans" cxnId="{1E880EEC-7AFD-485A-91BB-C6FBD93A1C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D9D90C-8416-4235-ACFD-21D93ECF3223}">
      <dgm:prSet phldrT="[Текст]"/>
      <dgm:spPr>
        <a:xfrm>
          <a:off x="637609" y="2686017"/>
          <a:ext cx="1917503" cy="1150502"/>
        </a:xfr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b="1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Использование «револьверного»  способа учета в онлайн-режиме</a:t>
          </a:r>
          <a:endParaRPr lang="ru-RU" b="1" dirty="0">
            <a:solidFill>
              <a:srgbClr val="EEECE1">
                <a:lumMod val="10000"/>
              </a:srgbClr>
            </a:solidFill>
            <a:latin typeface="Times New Roman"/>
            <a:ea typeface="+mn-ea"/>
            <a:cs typeface="+mn-cs"/>
          </a:endParaRPr>
        </a:p>
      </dgm:t>
    </dgm:pt>
    <dgm:pt modelId="{4574836E-9C38-4C4C-A81E-A16B023FBFC4}" type="parTrans" cxnId="{00DC3576-9177-4B98-B8CC-D14D2F7B8F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D66AA4-57AD-4ED3-9247-12F19882ACF3}" type="sibTrans" cxnId="{00DC3576-9177-4B98-B8CC-D14D2F7B8F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C05AEB-8E5D-4A88-9230-1D86603DAD5D}">
      <dgm:prSet phldrT="[Текст]"/>
      <dgm:spPr>
        <a:xfrm>
          <a:off x="637609" y="4028270"/>
          <a:ext cx="1917503" cy="1150502"/>
        </a:xfr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b="1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Сокращение издержек плательщика и времени совершения операций</a:t>
          </a:r>
          <a:endParaRPr lang="ru-RU" b="1" dirty="0">
            <a:solidFill>
              <a:srgbClr val="EEECE1">
                <a:lumMod val="10000"/>
              </a:srgbClr>
            </a:solidFill>
            <a:latin typeface="Times New Roman"/>
            <a:ea typeface="+mn-ea"/>
            <a:cs typeface="+mn-cs"/>
          </a:endParaRPr>
        </a:p>
      </dgm:t>
    </dgm:pt>
    <dgm:pt modelId="{E75556AB-2A51-42E3-A520-076033E8CAFB}" type="parTrans" cxnId="{6ADB24A0-3976-4D4F-815F-1C1C4F18E3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159719-1034-4839-AB78-42AD0452AFD4}" type="sibTrans" cxnId="{6ADB24A0-3976-4D4F-815F-1C1C4F18E3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4B87A3-4BC8-41B1-85D2-EA1B58DCDCD4}" type="pres">
      <dgm:prSet presAssocID="{8AE27B99-1641-43F2-B023-AA484613C0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3C481-5743-44D0-A7D5-D9B0E8C0D4ED}" type="pres">
      <dgm:prSet presAssocID="{FB9001DD-E00E-45FA-B529-D360BCD93C1F}" presName="node" presStyleLbl="node1" presStyleIdx="0" presStyleCnt="4" custLinFactNeighborY="121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BCF8A1-8F6A-4364-B0E7-03D713B6BBE2}" type="pres">
      <dgm:prSet presAssocID="{F679EA57-6157-4943-9F31-B7906395620C}" presName="sibTrans" presStyleCnt="0"/>
      <dgm:spPr/>
    </dgm:pt>
    <dgm:pt modelId="{98F91CDD-1B02-499C-AD5D-488E4F3574A8}" type="pres">
      <dgm:prSet presAssocID="{25C6EF2F-E33B-4B06-B609-E6623CA122DC}" presName="node" presStyleLbl="node1" presStyleIdx="1" presStyleCnt="4" custLinFactNeighborY="81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B42BAD-83E0-46AE-9D86-5C6D69C87F69}" type="pres">
      <dgm:prSet presAssocID="{705AA0F2-13E9-4728-920F-F2CC2A36553B}" presName="sibTrans" presStyleCnt="0"/>
      <dgm:spPr/>
    </dgm:pt>
    <dgm:pt modelId="{C702CBE2-FFF6-48DE-BDC4-C1DCB7C34A66}" type="pres">
      <dgm:prSet presAssocID="{39D9D90C-8416-4235-ACFD-21D93ECF3223}" presName="node" presStyleLbl="node1" presStyleIdx="2" presStyleCnt="4" custLinFactNeighborY="41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7442278-2959-4D88-A49C-2C49B91F3AD2}" type="pres">
      <dgm:prSet presAssocID="{88D66AA4-57AD-4ED3-9247-12F19882ACF3}" presName="sibTrans" presStyleCnt="0"/>
      <dgm:spPr/>
    </dgm:pt>
    <dgm:pt modelId="{948761E5-5DEE-4595-8D8C-2E6482D59B22}" type="pres">
      <dgm:prSet presAssocID="{77C05AEB-8E5D-4A88-9230-1D86603DAD5D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FC92C02-BE47-44A0-93BB-83844843ACE7}" type="presOf" srcId="{39D9D90C-8416-4235-ACFD-21D93ECF3223}" destId="{C702CBE2-FFF6-48DE-BDC4-C1DCB7C34A66}" srcOrd="0" destOrd="0" presId="urn:microsoft.com/office/officeart/2005/8/layout/default"/>
    <dgm:cxn modelId="{402C921C-F1F2-4E02-8846-356836C12425}" type="presOf" srcId="{25C6EF2F-E33B-4B06-B609-E6623CA122DC}" destId="{98F91CDD-1B02-499C-AD5D-488E4F3574A8}" srcOrd="0" destOrd="0" presId="urn:microsoft.com/office/officeart/2005/8/layout/default"/>
    <dgm:cxn modelId="{6ADB24A0-3976-4D4F-815F-1C1C4F18E3F7}" srcId="{8AE27B99-1641-43F2-B023-AA484613C0AE}" destId="{77C05AEB-8E5D-4A88-9230-1D86603DAD5D}" srcOrd="3" destOrd="0" parTransId="{E75556AB-2A51-42E3-A520-076033E8CAFB}" sibTransId="{4B159719-1034-4839-AB78-42AD0452AFD4}"/>
    <dgm:cxn modelId="{00DC3576-9177-4B98-B8CC-D14D2F7B8F0A}" srcId="{8AE27B99-1641-43F2-B023-AA484613C0AE}" destId="{39D9D90C-8416-4235-ACFD-21D93ECF3223}" srcOrd="2" destOrd="0" parTransId="{4574836E-9C38-4C4C-A81E-A16B023FBFC4}" sibTransId="{88D66AA4-57AD-4ED3-9247-12F19882ACF3}"/>
    <dgm:cxn modelId="{F2AADADB-739D-4677-91BD-68ECCA3EE932}" type="presOf" srcId="{FB9001DD-E00E-45FA-B529-D360BCD93C1F}" destId="{D343C481-5743-44D0-A7D5-D9B0E8C0D4ED}" srcOrd="0" destOrd="0" presId="urn:microsoft.com/office/officeart/2005/8/layout/default"/>
    <dgm:cxn modelId="{3F8C105F-D472-49DF-9D5F-578467A0AE25}" srcId="{8AE27B99-1641-43F2-B023-AA484613C0AE}" destId="{FB9001DD-E00E-45FA-B529-D360BCD93C1F}" srcOrd="0" destOrd="0" parTransId="{0FE7CE6A-010D-40B5-ABD9-9B54F366A96A}" sibTransId="{F679EA57-6157-4943-9F31-B7906395620C}"/>
    <dgm:cxn modelId="{24A9EAC9-CCCB-483C-A64C-6FB2DE63F71C}" type="presOf" srcId="{8AE27B99-1641-43F2-B023-AA484613C0AE}" destId="{FD4B87A3-4BC8-41B1-85D2-EA1B58DCDCD4}" srcOrd="0" destOrd="0" presId="urn:microsoft.com/office/officeart/2005/8/layout/default"/>
    <dgm:cxn modelId="{A095B406-A2EE-41EF-9F62-9BB992C56170}" type="presOf" srcId="{77C05AEB-8E5D-4A88-9230-1D86603DAD5D}" destId="{948761E5-5DEE-4595-8D8C-2E6482D59B22}" srcOrd="0" destOrd="0" presId="urn:microsoft.com/office/officeart/2005/8/layout/default"/>
    <dgm:cxn modelId="{1E880EEC-7AFD-485A-91BB-C6FBD93A1CC1}" srcId="{8AE27B99-1641-43F2-B023-AA484613C0AE}" destId="{25C6EF2F-E33B-4B06-B609-E6623CA122DC}" srcOrd="1" destOrd="0" parTransId="{8BBFC3D7-FD6E-47DC-87F7-84A05C36EB17}" sibTransId="{705AA0F2-13E9-4728-920F-F2CC2A36553B}"/>
    <dgm:cxn modelId="{9C405AAA-8DBC-4E4B-B558-BA6D58ACF63F}" type="presParOf" srcId="{FD4B87A3-4BC8-41B1-85D2-EA1B58DCDCD4}" destId="{D343C481-5743-44D0-A7D5-D9B0E8C0D4ED}" srcOrd="0" destOrd="0" presId="urn:microsoft.com/office/officeart/2005/8/layout/default"/>
    <dgm:cxn modelId="{33E93A24-E53E-41A8-96C7-3EA872447784}" type="presParOf" srcId="{FD4B87A3-4BC8-41B1-85D2-EA1B58DCDCD4}" destId="{0DBCF8A1-8F6A-4364-B0E7-03D713B6BBE2}" srcOrd="1" destOrd="0" presId="urn:microsoft.com/office/officeart/2005/8/layout/default"/>
    <dgm:cxn modelId="{A04379A9-7AF6-4326-83BC-CCAF096B44C3}" type="presParOf" srcId="{FD4B87A3-4BC8-41B1-85D2-EA1B58DCDCD4}" destId="{98F91CDD-1B02-499C-AD5D-488E4F3574A8}" srcOrd="2" destOrd="0" presId="urn:microsoft.com/office/officeart/2005/8/layout/default"/>
    <dgm:cxn modelId="{B7EDC700-9627-47D4-BEF0-080323D08F88}" type="presParOf" srcId="{FD4B87A3-4BC8-41B1-85D2-EA1B58DCDCD4}" destId="{51B42BAD-83E0-46AE-9D86-5C6D69C87F69}" srcOrd="3" destOrd="0" presId="urn:microsoft.com/office/officeart/2005/8/layout/default"/>
    <dgm:cxn modelId="{62E1A4DB-39B1-43D4-A013-AB23D86B3C51}" type="presParOf" srcId="{FD4B87A3-4BC8-41B1-85D2-EA1B58DCDCD4}" destId="{C702CBE2-FFF6-48DE-BDC4-C1DCB7C34A66}" srcOrd="4" destOrd="0" presId="urn:microsoft.com/office/officeart/2005/8/layout/default"/>
    <dgm:cxn modelId="{E164EDEB-B9FF-4865-B95E-39A6B8ADB912}" type="presParOf" srcId="{FD4B87A3-4BC8-41B1-85D2-EA1B58DCDCD4}" destId="{57442278-2959-4D88-A49C-2C49B91F3AD2}" srcOrd="5" destOrd="0" presId="urn:microsoft.com/office/officeart/2005/8/layout/default"/>
    <dgm:cxn modelId="{B9A61FF6-7DE1-4881-88F3-0E23F4712380}" type="presParOf" srcId="{FD4B87A3-4BC8-41B1-85D2-EA1B58DCDCD4}" destId="{948761E5-5DEE-4595-8D8C-2E6482D59B2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E27B99-1641-43F2-B023-AA484613C0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4B87A3-4BC8-41B1-85D2-EA1B58DCDCD4}" type="pres">
      <dgm:prSet presAssocID="{8AE27B99-1641-43F2-B023-AA484613C0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0E2BB-A08B-42A6-BCB7-3BC7E2994737}" type="presOf" srcId="{8AE27B99-1641-43F2-B023-AA484613C0AE}" destId="{FD4B87A3-4BC8-41B1-85D2-EA1B58DCDCD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74B47-8B8C-4A62-99AA-D47A93FCE342}">
      <dsp:nvSpPr>
        <dsp:cNvPr id="0" name=""/>
        <dsp:cNvSpPr/>
      </dsp:nvSpPr>
      <dsp:spPr>
        <a:xfrm>
          <a:off x="0" y="0"/>
          <a:ext cx="8430346" cy="78018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 форме расчета таможенных пошлин, налогов, специальных, антидемпинговых, компенсационных пошлин, утверждении формы и порядка его  заполнения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85" y="38085"/>
        <a:ext cx="8354176" cy="704010"/>
      </dsp:txXfrm>
    </dsp:sp>
    <dsp:sp modelId="{C65EB340-96B7-4772-8A3E-6E1C4C4C65C2}">
      <dsp:nvSpPr>
        <dsp:cNvPr id="0" name=""/>
        <dsp:cNvSpPr/>
      </dsp:nvSpPr>
      <dsp:spPr>
        <a:xfrm>
          <a:off x="0" y="783874"/>
          <a:ext cx="8430346" cy="7801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 форме расчета размера обеспечения исполнения обязанности по уплате таможенных пошлин, налогов, специальных, антидемпинговых, компенсационных пошлин и порядка его  заполнения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85" y="821959"/>
        <a:ext cx="8354176" cy="704010"/>
      </dsp:txXfrm>
    </dsp:sp>
    <dsp:sp modelId="{9A2BFEF5-24F1-4994-B43F-74DC181E4AFE}">
      <dsp:nvSpPr>
        <dsp:cNvPr id="0" name=""/>
        <dsp:cNvSpPr/>
      </dsp:nvSpPr>
      <dsp:spPr>
        <a:xfrm>
          <a:off x="0" y="1577485"/>
          <a:ext cx="8430346" cy="7801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 размере обеспечения исполнения обязанностей юридического лица, осуществляющего деятельность в сфере таможенного дела в качестве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таможенного представителя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85" y="1615570"/>
        <a:ext cx="8354176" cy="704010"/>
      </dsp:txXfrm>
    </dsp:sp>
    <dsp:sp modelId="{C7A7A170-7CA2-4165-B509-258247080565}">
      <dsp:nvSpPr>
        <dsp:cNvPr id="0" name=""/>
        <dsp:cNvSpPr/>
      </dsp:nvSpPr>
      <dsp:spPr>
        <a:xfrm>
          <a:off x="0" y="2371095"/>
          <a:ext cx="8430346" cy="7801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 совершении таможенных операций  в отношении товаров для личного пользования, перемещаемых  физическими лицами через таможенную границу  союза (внесение изменений  в Решение КТС от 18.06.2010 № 311)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85" y="2409180"/>
        <a:ext cx="8354176" cy="704010"/>
      </dsp:txXfrm>
    </dsp:sp>
    <dsp:sp modelId="{A98FCFA0-5998-41DB-A191-3B40C550F62F}">
      <dsp:nvSpPr>
        <dsp:cNvPr id="0" name=""/>
        <dsp:cNvSpPr/>
      </dsp:nvSpPr>
      <dsp:spPr>
        <a:xfrm>
          <a:off x="0" y="3164706"/>
          <a:ext cx="8430346" cy="78018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 порядке определения финансовой устойчивости юридического лица,  претендующего на включение в реестр  УЭО, и значений, характеризующих финансовую устойчивость  и необходимых для включения в этот реестр </a:t>
          </a:r>
        </a:p>
      </dsp:txBody>
      <dsp:txXfrm>
        <a:off x="38085" y="3202791"/>
        <a:ext cx="8354176" cy="704010"/>
      </dsp:txXfrm>
    </dsp:sp>
    <dsp:sp modelId="{7B69EC56-7A7B-426E-ABC2-BB1BAD875BAE}">
      <dsp:nvSpPr>
        <dsp:cNvPr id="0" name=""/>
        <dsp:cNvSpPr/>
      </dsp:nvSpPr>
      <dsp:spPr>
        <a:xfrm>
          <a:off x="0" y="3958316"/>
          <a:ext cx="8430346" cy="78018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 </a:t>
          </a:r>
          <a:r>
            <a:rPr lang="ru-RU" sz="1600" kern="1200" dirty="0" smtClean="0">
              <a:effectLst/>
              <a:latin typeface="Times New Roman"/>
              <a:ea typeface="Calibri"/>
            </a:rPr>
            <a:t> некоторых вопросах совершения операций в отношении временно вывезенных транспортных средств международной перевозки, являющихся товарами, помещенными под таможенную процедуру временного ввоза (допуска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85" y="3996401"/>
        <a:ext cx="8354176" cy="704010"/>
      </dsp:txXfrm>
    </dsp:sp>
    <dsp:sp modelId="{9ED9BCFC-CB05-43EF-AF30-ACEE29DBA100}">
      <dsp:nvSpPr>
        <dsp:cNvPr id="0" name=""/>
        <dsp:cNvSpPr/>
      </dsp:nvSpPr>
      <dsp:spPr>
        <a:xfrm>
          <a:off x="0" y="4763049"/>
          <a:ext cx="8430346" cy="78018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 заявлении о выпуске товаров до подачи декларации на товары,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порядке его заполнения и регистрации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85" y="4801134"/>
        <a:ext cx="8354176" cy="704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F04F5-1103-4A5F-821B-E599F1172B34}">
      <dsp:nvSpPr>
        <dsp:cNvPr id="0" name=""/>
        <dsp:cNvSpPr/>
      </dsp:nvSpPr>
      <dsp:spPr>
        <a:xfrm>
          <a:off x="-6364810" y="-973567"/>
          <a:ext cx="7576012" cy="7576012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0CD9D-E421-4C75-AD1F-CA32B1C3F36E}">
      <dsp:nvSpPr>
        <dsp:cNvPr id="0" name=""/>
        <dsp:cNvSpPr/>
      </dsp:nvSpPr>
      <dsp:spPr>
        <a:xfrm>
          <a:off x="633839" y="432748"/>
          <a:ext cx="8078154" cy="865946"/>
        </a:xfrm>
        <a:prstGeom prst="rect">
          <a:avLst/>
        </a:prstGeom>
        <a:gradFill rotWithShape="1">
          <a:gsLst>
            <a:gs pos="20000">
              <a:srgbClr val="4BACC6">
                <a:tint val="9000"/>
              </a:srgbClr>
            </a:gs>
            <a:gs pos="100000">
              <a:srgbClr val="4BACC6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4BACC6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7345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Снижение  размера  обеспечения  деятельности </a:t>
          </a:r>
          <a:b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таможенного  представителя </a:t>
          </a:r>
          <a:endParaRPr lang="ru-RU" sz="1900" b="1" kern="1200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sp:txBody>
      <dsp:txXfrm>
        <a:off x="633839" y="432748"/>
        <a:ext cx="8078154" cy="865946"/>
      </dsp:txXfrm>
    </dsp:sp>
    <dsp:sp modelId="{AAACAA00-0F12-4E30-B375-61EA177CAEC5}">
      <dsp:nvSpPr>
        <dsp:cNvPr id="0" name=""/>
        <dsp:cNvSpPr/>
      </dsp:nvSpPr>
      <dsp:spPr>
        <a:xfrm>
          <a:off x="92622" y="324504"/>
          <a:ext cx="1082433" cy="10824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352E-7DD6-45B9-B533-C8D4C9F7B0EB}">
      <dsp:nvSpPr>
        <dsp:cNvPr id="0" name=""/>
        <dsp:cNvSpPr/>
      </dsp:nvSpPr>
      <dsp:spPr>
        <a:xfrm>
          <a:off x="1130306" y="1731893"/>
          <a:ext cx="7581687" cy="865946"/>
        </a:xfrm>
        <a:prstGeom prst="rect">
          <a:avLst/>
        </a:prstGeom>
        <a:gradFill rotWithShape="1">
          <a:gsLst>
            <a:gs pos="20000">
              <a:srgbClr val="4BACC6">
                <a:tint val="9000"/>
              </a:srgbClr>
            </a:gs>
            <a:gs pos="100000">
              <a:srgbClr val="4BACC6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4BACC6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7345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Установление  дифференцированного  размера  обеспечения деятельности  таможенного  представителя  в  зависимости </a:t>
          </a:r>
          <a:b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от  вида  таможенных  операций</a:t>
          </a:r>
          <a:endParaRPr lang="ru-RU" sz="1900" b="1" kern="1200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sp:txBody>
      <dsp:txXfrm>
        <a:off x="1130306" y="1731893"/>
        <a:ext cx="7581687" cy="865946"/>
      </dsp:txXfrm>
    </dsp:sp>
    <dsp:sp modelId="{76FB2D4D-4034-4923-B21F-0975DF9B8D15}">
      <dsp:nvSpPr>
        <dsp:cNvPr id="0" name=""/>
        <dsp:cNvSpPr/>
      </dsp:nvSpPr>
      <dsp:spPr>
        <a:xfrm>
          <a:off x="589089" y="1623649"/>
          <a:ext cx="1082433" cy="10824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D927A-3AA5-49D1-B1F0-7276C1609FD6}">
      <dsp:nvSpPr>
        <dsp:cNvPr id="0" name=""/>
        <dsp:cNvSpPr/>
      </dsp:nvSpPr>
      <dsp:spPr>
        <a:xfrm>
          <a:off x="1130306" y="3031038"/>
          <a:ext cx="7581687" cy="865946"/>
        </a:xfrm>
        <a:prstGeom prst="rect">
          <a:avLst/>
        </a:prstGeom>
        <a:gradFill rotWithShape="1">
          <a:gsLst>
            <a:gs pos="20000">
              <a:srgbClr val="4BACC6">
                <a:tint val="9000"/>
              </a:srgbClr>
            </a:gs>
            <a:gs pos="100000">
              <a:srgbClr val="4BACC6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4BACC6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7345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Право  предоставления  обеспечения  уплаты  </a:t>
          </a:r>
          <a:b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таможенных пошлин,  налогов  за  декларантов</a:t>
          </a:r>
          <a:endParaRPr lang="ru-RU" sz="1900" b="1" kern="1200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sp:txBody>
      <dsp:txXfrm>
        <a:off x="1130306" y="3031038"/>
        <a:ext cx="7581687" cy="865946"/>
      </dsp:txXfrm>
    </dsp:sp>
    <dsp:sp modelId="{C8FCC7C6-43F3-43B6-9DE0-568F05F67130}">
      <dsp:nvSpPr>
        <dsp:cNvPr id="0" name=""/>
        <dsp:cNvSpPr/>
      </dsp:nvSpPr>
      <dsp:spPr>
        <a:xfrm>
          <a:off x="589089" y="2922794"/>
          <a:ext cx="1082433" cy="10824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21B29-7ACE-4801-B0B4-A890136F0C7B}">
      <dsp:nvSpPr>
        <dsp:cNvPr id="0" name=""/>
        <dsp:cNvSpPr/>
      </dsp:nvSpPr>
      <dsp:spPr>
        <a:xfrm>
          <a:off x="633839" y="4330183"/>
          <a:ext cx="8078154" cy="865946"/>
        </a:xfrm>
        <a:prstGeom prst="rect">
          <a:avLst/>
        </a:prstGeom>
        <a:gradFill rotWithShape="1">
          <a:gsLst>
            <a:gs pos="20000">
              <a:srgbClr val="4BACC6">
                <a:tint val="9000"/>
              </a:srgbClr>
            </a:gs>
            <a:gs pos="100000">
              <a:srgbClr val="4BACC6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4BACC6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7345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Освобождение  от  предоставления  обеспечения  уплаты таможенных  пошлин,  налогов  при  проведении </a:t>
          </a:r>
          <a:b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sz="19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дополнительных  проверок  сведений  о  товаре</a:t>
          </a:r>
          <a:endParaRPr lang="ru-RU" sz="1900" b="1" kern="1200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sp:txBody>
      <dsp:txXfrm>
        <a:off x="633839" y="4330183"/>
        <a:ext cx="8078154" cy="865946"/>
      </dsp:txXfrm>
    </dsp:sp>
    <dsp:sp modelId="{E1959D2C-44D2-48CD-BBE9-3A5A75E2A096}">
      <dsp:nvSpPr>
        <dsp:cNvPr id="0" name=""/>
        <dsp:cNvSpPr/>
      </dsp:nvSpPr>
      <dsp:spPr>
        <a:xfrm>
          <a:off x="92622" y="4221939"/>
          <a:ext cx="1082433" cy="10824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74B47-8B8C-4A62-99AA-D47A93FCE342}">
      <dsp:nvSpPr>
        <dsp:cNvPr id="0" name=""/>
        <dsp:cNvSpPr/>
      </dsp:nvSpPr>
      <dsp:spPr>
        <a:xfrm>
          <a:off x="0" y="21308"/>
          <a:ext cx="8430346" cy="673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1. На срок не более 1 месяца с уплатой процентов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98" y="54206"/>
        <a:ext cx="8364550" cy="608124"/>
      </dsp:txXfrm>
    </dsp:sp>
    <dsp:sp modelId="{6F7E4FC9-C6B9-4F24-8EDD-184007149E12}">
      <dsp:nvSpPr>
        <dsp:cNvPr id="0" name=""/>
        <dsp:cNvSpPr/>
      </dsp:nvSpPr>
      <dsp:spPr>
        <a:xfrm>
          <a:off x="0" y="798908"/>
          <a:ext cx="8430346" cy="673920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2. На срок не более 6 месяцев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без уплаты процентов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 наличии следующих оснований: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98" y="831806"/>
        <a:ext cx="8364550" cy="608124"/>
      </dsp:txXfrm>
    </dsp:sp>
    <dsp:sp modelId="{5FF03EB5-61A1-4158-B820-362EA8E4CEE2}">
      <dsp:nvSpPr>
        <dsp:cNvPr id="0" name=""/>
        <dsp:cNvSpPr/>
      </dsp:nvSpPr>
      <dsp:spPr>
        <a:xfrm>
          <a:off x="0" y="1576508"/>
          <a:ext cx="8430346" cy="673920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причинение плательщику ущерба в результате . . . . обстоятельств непреодолимой силы;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98" y="1609406"/>
        <a:ext cx="8364550" cy="608124"/>
      </dsp:txXfrm>
    </dsp:sp>
    <dsp:sp modelId="{3B966503-7826-4CB4-BD43-58F6FD90F4F6}">
      <dsp:nvSpPr>
        <dsp:cNvPr id="0" name=""/>
        <dsp:cNvSpPr/>
      </dsp:nvSpPr>
      <dsp:spPr>
        <a:xfrm>
          <a:off x="0" y="2354108"/>
          <a:ext cx="8430346" cy="673920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задержка финансирования из бюджета или оплаты выполненного государственного заказа;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98" y="2387006"/>
        <a:ext cx="8364550" cy="608124"/>
      </dsp:txXfrm>
    </dsp:sp>
    <dsp:sp modelId="{53043D2F-61E6-49E9-A61A-49C2774F3916}">
      <dsp:nvSpPr>
        <dsp:cNvPr id="0" name=""/>
        <dsp:cNvSpPr/>
      </dsp:nvSpPr>
      <dsp:spPr>
        <a:xfrm>
          <a:off x="0" y="3096344"/>
          <a:ext cx="8430346" cy="673920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осуществление поставок в рамках международных договоров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98" y="3129242"/>
        <a:ext cx="8364550" cy="608124"/>
      </dsp:txXfrm>
    </dsp:sp>
    <dsp:sp modelId="{7EF10DC3-F623-473B-B456-1E4820D39E92}">
      <dsp:nvSpPr>
        <dsp:cNvPr id="0" name=""/>
        <dsp:cNvSpPr/>
      </dsp:nvSpPr>
      <dsp:spPr>
        <a:xfrm>
          <a:off x="0" y="3909308"/>
          <a:ext cx="8430346" cy="673920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ввоз товаров для сельского хозяйства. Перечень товаров с указанием кодов в соответствии с ТН ВЭД  определяется Комиссией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98" y="3942206"/>
        <a:ext cx="8364550" cy="608124"/>
      </dsp:txXfrm>
    </dsp:sp>
    <dsp:sp modelId="{0E67283F-C764-4A71-BC7D-951FDB28B3FD}">
      <dsp:nvSpPr>
        <dsp:cNvPr id="0" name=""/>
        <dsp:cNvSpPr/>
      </dsp:nvSpPr>
      <dsp:spPr>
        <a:xfrm>
          <a:off x="0" y="4835916"/>
          <a:ext cx="8430346" cy="172914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иные основания, определяемые Комиссией.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41" y="4844357"/>
        <a:ext cx="8413464" cy="156032"/>
      </dsp:txXfrm>
    </dsp:sp>
    <dsp:sp modelId="{5BAF4782-8EBE-4F68-8A71-BE6F0C395443}">
      <dsp:nvSpPr>
        <dsp:cNvPr id="0" name=""/>
        <dsp:cNvSpPr/>
      </dsp:nvSpPr>
      <dsp:spPr>
        <a:xfrm>
          <a:off x="0" y="4841842"/>
          <a:ext cx="8430346" cy="55980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3. На срок не более 6 месяцев  с уплатой процентов в отношении товаров для 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промпереработки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27" y="4869169"/>
        <a:ext cx="8375692" cy="5051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C788B-1572-4B06-B344-8D0D4615C7BE}">
      <dsp:nvSpPr>
        <dsp:cNvPr id="0" name=""/>
        <dsp:cNvSpPr/>
      </dsp:nvSpPr>
      <dsp:spPr>
        <a:xfrm>
          <a:off x="0" y="96521"/>
          <a:ext cx="2664295" cy="1282252"/>
        </a:xfrm>
        <a:prstGeom prst="roundRect">
          <a:avLst>
            <a:gd name="adj" fmla="val 10000"/>
          </a:avLst>
        </a:prstGeo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Федеральный закон </a:t>
          </a:r>
          <a:br>
            <a:rPr lang="ru-RU" sz="1800" b="1" kern="1200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</a:br>
          <a:r>
            <a:rPr lang="ru-RU" sz="1800" b="1" kern="1200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«О таможенном регулировании </a:t>
          </a:r>
          <a:br>
            <a:rPr lang="ru-RU" sz="1800" b="1" kern="1200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</a:br>
          <a:r>
            <a:rPr lang="ru-RU" sz="1800" b="1" kern="1200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в Российской Федерации»</a:t>
          </a:r>
          <a:endParaRPr lang="ru-RU" sz="1800" b="1" kern="1200" dirty="0">
            <a:solidFill>
              <a:srgbClr val="006600"/>
            </a:solidFill>
            <a:latin typeface="Times New Roman"/>
            <a:ea typeface="+mn-ea"/>
            <a:cs typeface="+mn-cs"/>
          </a:endParaRPr>
        </a:p>
      </dsp:txBody>
      <dsp:txXfrm>
        <a:off x="37556" y="134077"/>
        <a:ext cx="2589183" cy="1207140"/>
      </dsp:txXfrm>
    </dsp:sp>
    <dsp:sp modelId="{17BA6F2D-2662-4AA1-979A-36D1F38E09B2}">
      <dsp:nvSpPr>
        <dsp:cNvPr id="0" name=""/>
        <dsp:cNvSpPr/>
      </dsp:nvSpPr>
      <dsp:spPr>
        <a:xfrm rot="5400000">
          <a:off x="1126980" y="1363823"/>
          <a:ext cx="410333" cy="57701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lumMod val="60000"/>
            <a:lumOff val="40000"/>
            <a:alpha val="90000"/>
          </a:srgbClr>
        </a:solidFill>
        <a:ln>
          <a:solidFill>
            <a:srgbClr val="9BBB59">
              <a:lumMod val="75000"/>
              <a:alpha val="90000"/>
            </a:srgbClr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 rot="-5400000">
        <a:off x="1159043" y="1447163"/>
        <a:ext cx="346207" cy="287233"/>
      </dsp:txXfrm>
    </dsp:sp>
    <dsp:sp modelId="{47670611-C891-42E5-8C5F-5D9FBF2435B0}">
      <dsp:nvSpPr>
        <dsp:cNvPr id="0" name=""/>
        <dsp:cNvSpPr/>
      </dsp:nvSpPr>
      <dsp:spPr>
        <a:xfrm>
          <a:off x="0" y="1925885"/>
          <a:ext cx="2664295" cy="1282252"/>
        </a:xfrm>
        <a:prstGeom prst="roundRect">
          <a:avLst>
            <a:gd name="adj" fmla="val 10000"/>
          </a:avLst>
        </a:prstGeo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постановление Правительства Российской Федерации</a:t>
          </a:r>
          <a:endParaRPr lang="ru-RU" sz="1800" b="1" kern="1200" dirty="0">
            <a:solidFill>
              <a:srgbClr val="006600"/>
            </a:solidFill>
            <a:latin typeface="Times New Roman"/>
            <a:ea typeface="+mn-ea"/>
            <a:cs typeface="+mn-cs"/>
          </a:endParaRPr>
        </a:p>
      </dsp:txBody>
      <dsp:txXfrm>
        <a:off x="37556" y="1963441"/>
        <a:ext cx="2589183" cy="1207140"/>
      </dsp:txXfrm>
    </dsp:sp>
    <dsp:sp modelId="{1B3E1548-F8F2-4C06-9718-D5D396039370}">
      <dsp:nvSpPr>
        <dsp:cNvPr id="0" name=""/>
        <dsp:cNvSpPr/>
      </dsp:nvSpPr>
      <dsp:spPr>
        <a:xfrm rot="5400000">
          <a:off x="1091725" y="3240194"/>
          <a:ext cx="480844" cy="57701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lumMod val="60000"/>
            <a:lumOff val="40000"/>
            <a:alpha val="90000"/>
          </a:srgbClr>
        </a:solidFill>
        <a:ln>
          <a:solidFill>
            <a:srgbClr val="9BBB59">
              <a:lumMod val="75000"/>
              <a:alpha val="90000"/>
            </a:srgbClr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 rot="-5400000">
        <a:off x="1159044" y="3288279"/>
        <a:ext cx="346207" cy="336591"/>
      </dsp:txXfrm>
    </dsp:sp>
    <dsp:sp modelId="{11ABDA83-20CF-4F76-B30F-B6DE742D6444}">
      <dsp:nvSpPr>
        <dsp:cNvPr id="0" name=""/>
        <dsp:cNvSpPr/>
      </dsp:nvSpPr>
      <dsp:spPr>
        <a:xfrm>
          <a:off x="0" y="3849264"/>
          <a:ext cx="2664295" cy="1282252"/>
        </a:xfrm>
        <a:prstGeom prst="roundRect">
          <a:avLst>
            <a:gd name="adj" fmla="val 10000"/>
          </a:avLst>
        </a:prstGeo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правовые акты Минфина России </a:t>
          </a:r>
          <a:br>
            <a:rPr lang="ru-RU" sz="1800" b="1" kern="1200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</a:br>
          <a:r>
            <a:rPr lang="ru-RU" sz="1800" b="1" kern="1200" dirty="0" smtClean="0">
              <a:solidFill>
                <a:srgbClr val="006600"/>
              </a:solidFill>
              <a:latin typeface="Times New Roman"/>
              <a:ea typeface="+mn-ea"/>
              <a:cs typeface="+mn-cs"/>
            </a:rPr>
            <a:t>и ФТС России</a:t>
          </a:r>
          <a:endParaRPr lang="ru-RU" sz="1800" b="1" kern="1200" dirty="0">
            <a:solidFill>
              <a:srgbClr val="006600"/>
            </a:solidFill>
            <a:latin typeface="Times New Roman"/>
            <a:ea typeface="+mn-ea"/>
            <a:cs typeface="+mn-cs"/>
          </a:endParaRPr>
        </a:p>
      </dsp:txBody>
      <dsp:txXfrm>
        <a:off x="37556" y="3886820"/>
        <a:ext cx="2589183" cy="12071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74B47-8B8C-4A62-99AA-D47A93FCE342}">
      <dsp:nvSpPr>
        <dsp:cNvPr id="0" name=""/>
        <dsp:cNvSpPr/>
      </dsp:nvSpPr>
      <dsp:spPr>
        <a:xfrm>
          <a:off x="684375" y="504058"/>
          <a:ext cx="7123473" cy="104458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 Излишняя уплата или излишнее взыскание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5367" y="555050"/>
        <a:ext cx="7021489" cy="942602"/>
      </dsp:txXfrm>
    </dsp:sp>
    <dsp:sp modelId="{6F7E4FC9-C6B9-4F24-8EDD-184007149E12}">
      <dsp:nvSpPr>
        <dsp:cNvPr id="0" name=""/>
        <dsp:cNvSpPr/>
      </dsp:nvSpPr>
      <dsp:spPr>
        <a:xfrm>
          <a:off x="738245" y="1800201"/>
          <a:ext cx="7081153" cy="65603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 Ошибочная уплата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0270" y="1832226"/>
        <a:ext cx="7017103" cy="591987"/>
      </dsp:txXfrm>
    </dsp:sp>
    <dsp:sp modelId="{5FF03EB5-61A1-4158-B820-362EA8E4CEE2}">
      <dsp:nvSpPr>
        <dsp:cNvPr id="0" name=""/>
        <dsp:cNvSpPr/>
      </dsp:nvSpPr>
      <dsp:spPr>
        <a:xfrm>
          <a:off x="701151" y="2952327"/>
          <a:ext cx="7118415" cy="66554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3. Прекращение обязанности по уплате таможенных пошлин, налогов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3640" y="2984816"/>
        <a:ext cx="7053437" cy="600562"/>
      </dsp:txXfrm>
    </dsp:sp>
    <dsp:sp modelId="{3B966503-7826-4CB4-BD43-58F6FD90F4F6}">
      <dsp:nvSpPr>
        <dsp:cNvPr id="0" name=""/>
        <dsp:cNvSpPr/>
      </dsp:nvSpPr>
      <dsp:spPr>
        <a:xfrm>
          <a:off x="684375" y="3935878"/>
          <a:ext cx="7061595" cy="60062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 Возврат при реэкспорте / реимпорте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3695" y="3965198"/>
        <a:ext cx="7002955" cy="5419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618E3-731C-4422-B302-BB2923CDCC5E}">
      <dsp:nvSpPr>
        <dsp:cNvPr id="0" name=""/>
        <dsp:cNvSpPr/>
      </dsp:nvSpPr>
      <dsp:spPr>
        <a:xfrm rot="5400000">
          <a:off x="-296046" y="296046"/>
          <a:ext cx="1973645" cy="1381551"/>
        </a:xfrm>
        <a:prstGeom prst="chevron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690775"/>
        <a:ext cx="1381551" cy="592094"/>
      </dsp:txXfrm>
    </dsp:sp>
    <dsp:sp modelId="{66047F2D-91AD-422A-8D59-AD1B5D3CF449}">
      <dsp:nvSpPr>
        <dsp:cNvPr id="0" name=""/>
        <dsp:cNvSpPr/>
      </dsp:nvSpPr>
      <dsp:spPr>
        <a:xfrm rot="5400000">
          <a:off x="4316069" y="-2931998"/>
          <a:ext cx="1282869" cy="7151904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количества документов, необходимых для осуществления возвратов: 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излишне уплаченных (взысканных) – не требуется, </a:t>
          </a:r>
          <a:br>
            <a:rPr lang="ru-RU" sz="1800" b="1" kern="1200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авансовых платежей – заявление.</a:t>
          </a:r>
          <a:endParaRPr lang="ru-RU" sz="1800" b="1" kern="1200" baseline="0" dirty="0">
            <a:solidFill>
              <a:srgbClr val="0066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81552" y="65144"/>
        <a:ext cx="7089279" cy="1157619"/>
      </dsp:txXfrm>
    </dsp:sp>
    <dsp:sp modelId="{0237CF8B-D073-4694-B4B8-47C6586601D2}">
      <dsp:nvSpPr>
        <dsp:cNvPr id="0" name=""/>
        <dsp:cNvSpPr/>
      </dsp:nvSpPr>
      <dsp:spPr>
        <a:xfrm rot="5400000">
          <a:off x="-296046" y="2007007"/>
          <a:ext cx="1973645" cy="1381551"/>
        </a:xfrm>
        <a:prstGeom prst="chevron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401736"/>
        <a:ext cx="1381551" cy="592094"/>
      </dsp:txXfrm>
    </dsp:sp>
    <dsp:sp modelId="{98E7F3F8-7BA0-4838-8C7A-218BBA81D53D}">
      <dsp:nvSpPr>
        <dsp:cNvPr id="0" name=""/>
        <dsp:cNvSpPr/>
      </dsp:nvSpPr>
      <dsp:spPr>
        <a:xfrm rot="5400000">
          <a:off x="4316069" y="-1149032"/>
          <a:ext cx="1282869" cy="7151904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на электронное взаимодействие между таможенными органами и плательщиками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и сведений в электронном виде</a:t>
          </a:r>
          <a:endParaRPr lang="ru-RU" sz="2000" b="1" kern="1200" dirty="0">
            <a:solidFill>
              <a:srgbClr val="0066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81552" y="1848110"/>
        <a:ext cx="7089279" cy="1157619"/>
      </dsp:txXfrm>
    </dsp:sp>
    <dsp:sp modelId="{19E05B9A-AD5F-46D4-B53D-A184D49AE5ED}">
      <dsp:nvSpPr>
        <dsp:cNvPr id="0" name=""/>
        <dsp:cNvSpPr/>
      </dsp:nvSpPr>
      <dsp:spPr>
        <a:xfrm rot="5400000">
          <a:off x="-296046" y="3789973"/>
          <a:ext cx="1973645" cy="1381551"/>
        </a:xfrm>
        <a:prstGeom prst="chevron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184702"/>
        <a:ext cx="1381551" cy="592094"/>
      </dsp:txXfrm>
    </dsp:sp>
    <dsp:sp modelId="{1BC6366B-B876-431A-B7E6-ED88AC3FFF98}">
      <dsp:nvSpPr>
        <dsp:cNvPr id="0" name=""/>
        <dsp:cNvSpPr/>
      </dsp:nvSpPr>
      <dsp:spPr>
        <a:xfrm rot="5400000">
          <a:off x="4316069" y="593869"/>
          <a:ext cx="1282869" cy="7151904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значительное сокращение сроков возвратов: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излишне уплаченных (взысканных)  не более 5 рабочих дней, </a:t>
          </a:r>
          <a:r>
            <a:rPr lang="ru-RU" sz="1800" b="1" kern="1200" baseline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kern="1200" baseline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baseline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авансовых платежей </a:t>
          </a:r>
          <a:r>
            <a:rPr lang="ru-RU" sz="1800" b="1" kern="1200" baseline="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не более 10 рабочих дней.</a:t>
          </a:r>
          <a:endParaRPr lang="ru-RU" sz="1800" b="1" kern="1200" baseline="0" dirty="0">
            <a:solidFill>
              <a:srgbClr val="0066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81552" y="3591012"/>
        <a:ext cx="7089279" cy="11576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2B2B1-E44F-4612-9979-384782F6ECDB}">
      <dsp:nvSpPr>
        <dsp:cNvPr id="0" name=""/>
        <dsp:cNvSpPr/>
      </dsp:nvSpPr>
      <dsp:spPr>
        <a:xfrm>
          <a:off x="254125" y="50118"/>
          <a:ext cx="3806129" cy="1161175"/>
        </a:xfrm>
        <a:prstGeom prst="chevron">
          <a:avLst/>
        </a:prstGeom>
        <a:gradFill rotWithShape="1">
          <a:gsLst>
            <a:gs pos="0">
              <a:srgbClr val="6BB1C9">
                <a:tint val="50000"/>
                <a:satMod val="300000"/>
              </a:srgbClr>
            </a:gs>
            <a:gs pos="35000">
              <a:srgbClr val="6BB1C9">
                <a:tint val="37000"/>
                <a:satMod val="300000"/>
              </a:srgbClr>
            </a:gs>
            <a:gs pos="100000">
              <a:srgbClr val="6BB1C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6BB1C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19 Решений Евразийской экономической комиссии</a:t>
          </a:r>
          <a:endParaRPr lang="ru-RU" sz="1800" b="1" kern="1200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sp:txBody>
      <dsp:txXfrm>
        <a:off x="834713" y="50118"/>
        <a:ext cx="2644954" cy="1161175"/>
      </dsp:txXfrm>
    </dsp:sp>
    <dsp:sp modelId="{3EB6D1B3-0D1A-4C2B-A921-313E5B1FE77F}">
      <dsp:nvSpPr>
        <dsp:cNvPr id="0" name=""/>
        <dsp:cNvSpPr/>
      </dsp:nvSpPr>
      <dsp:spPr>
        <a:xfrm>
          <a:off x="254125" y="1324554"/>
          <a:ext cx="3806129" cy="1161175"/>
        </a:xfrm>
        <a:prstGeom prst="chevron">
          <a:avLst/>
        </a:prstGeom>
        <a:gradFill rotWithShape="1">
          <a:gsLst>
            <a:gs pos="0">
              <a:srgbClr val="6BB1C9">
                <a:tint val="50000"/>
                <a:satMod val="300000"/>
              </a:srgbClr>
            </a:gs>
            <a:gs pos="35000">
              <a:srgbClr val="6BB1C9">
                <a:tint val="37000"/>
                <a:satMod val="300000"/>
              </a:srgbClr>
            </a:gs>
            <a:gs pos="100000">
              <a:srgbClr val="6BB1C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6BB1C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Федеральный закон </a:t>
          </a:r>
          <a:br>
            <a:rPr lang="ru-RU" sz="18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«О таможенном регулировании в Российской Федерации»</a:t>
          </a:r>
          <a:endParaRPr lang="ru-RU" sz="1800" b="1" kern="1200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sp:txBody>
      <dsp:txXfrm>
        <a:off x="834713" y="1324554"/>
        <a:ext cx="2644954" cy="1161175"/>
      </dsp:txXfrm>
    </dsp:sp>
    <dsp:sp modelId="{A89B20D2-B906-42B9-A647-D9086A8E7DF7}">
      <dsp:nvSpPr>
        <dsp:cNvPr id="0" name=""/>
        <dsp:cNvSpPr/>
      </dsp:nvSpPr>
      <dsp:spPr>
        <a:xfrm>
          <a:off x="254125" y="2579436"/>
          <a:ext cx="3806129" cy="1161175"/>
        </a:xfrm>
        <a:prstGeom prst="chevron">
          <a:avLst/>
        </a:prstGeom>
        <a:gradFill rotWithShape="1">
          <a:gsLst>
            <a:gs pos="0">
              <a:srgbClr val="6BB1C9">
                <a:tint val="50000"/>
                <a:satMod val="300000"/>
              </a:srgbClr>
            </a:gs>
            <a:gs pos="35000">
              <a:srgbClr val="6BB1C9">
                <a:tint val="37000"/>
                <a:satMod val="300000"/>
              </a:srgbClr>
            </a:gs>
            <a:gs pos="100000">
              <a:srgbClr val="6BB1C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6BB1C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4 постановления Правительства Российской Федерации</a:t>
          </a:r>
          <a:endParaRPr lang="ru-RU" sz="1800" b="1" kern="1200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sp:txBody>
      <dsp:txXfrm>
        <a:off x="834713" y="2579436"/>
        <a:ext cx="2644954" cy="1161175"/>
      </dsp:txXfrm>
    </dsp:sp>
    <dsp:sp modelId="{3DE3D7EE-4FFE-4B60-891A-3AFE833729E1}">
      <dsp:nvSpPr>
        <dsp:cNvPr id="0" name=""/>
        <dsp:cNvSpPr/>
      </dsp:nvSpPr>
      <dsp:spPr>
        <a:xfrm>
          <a:off x="254125" y="3875586"/>
          <a:ext cx="3806129" cy="1161175"/>
        </a:xfrm>
        <a:prstGeom prst="chevron">
          <a:avLst/>
        </a:prstGeom>
        <a:gradFill rotWithShape="1">
          <a:gsLst>
            <a:gs pos="0">
              <a:srgbClr val="6BB1C9">
                <a:tint val="50000"/>
                <a:satMod val="300000"/>
              </a:srgbClr>
            </a:gs>
            <a:gs pos="35000">
              <a:srgbClr val="6BB1C9">
                <a:tint val="37000"/>
                <a:satMod val="300000"/>
              </a:srgbClr>
            </a:gs>
            <a:gs pos="100000">
              <a:srgbClr val="6BB1C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6BB1C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54 правовых акта Минфина России </a:t>
          </a:r>
          <a:br>
            <a:rPr lang="ru-RU" sz="18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/>
              <a:ea typeface="+mn-ea"/>
              <a:cs typeface="+mn-cs"/>
            </a:rPr>
            <a:t>и ФТС России</a:t>
          </a:r>
          <a:endParaRPr lang="ru-RU" sz="1800" b="1" kern="1200" dirty="0">
            <a:solidFill>
              <a:srgbClr val="002060"/>
            </a:solidFill>
            <a:latin typeface="Times New Roman"/>
            <a:ea typeface="+mn-ea"/>
            <a:cs typeface="+mn-cs"/>
          </a:endParaRPr>
        </a:p>
      </dsp:txBody>
      <dsp:txXfrm>
        <a:off x="834713" y="3875586"/>
        <a:ext cx="2644954" cy="11611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38F12-E171-4B78-9820-60BCC48F8F26}">
      <dsp:nvSpPr>
        <dsp:cNvPr id="0" name=""/>
        <dsp:cNvSpPr/>
      </dsp:nvSpPr>
      <dsp:spPr>
        <a:xfrm>
          <a:off x="0" y="2929909"/>
          <a:ext cx="4314382" cy="1390211"/>
        </a:xfrm>
        <a:prstGeom prst="rect">
          <a:avLst/>
        </a:prstGeom>
        <a:gradFill rotWithShape="1">
          <a:gsLst>
            <a:gs pos="0">
              <a:srgbClr val="CEB966">
                <a:tint val="50000"/>
                <a:satMod val="300000"/>
              </a:srgbClr>
            </a:gs>
            <a:gs pos="35000">
              <a:srgbClr val="CEB966">
                <a:tint val="37000"/>
                <a:satMod val="300000"/>
              </a:srgbClr>
            </a:gs>
            <a:gs pos="100000">
              <a:srgbClr val="CEB96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EB96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Доработка и последующая эксплуатация</a:t>
          </a:r>
          <a:br>
            <a:rPr lang="ru-RU" sz="18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</a:br>
          <a:r>
            <a:rPr lang="ru-RU" sz="18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5 программных средств администрирования таможенных платежей</a:t>
          </a:r>
          <a:endParaRPr lang="ru-RU" sz="1800" b="1" kern="1200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sp:txBody>
      <dsp:txXfrm>
        <a:off x="0" y="2929909"/>
        <a:ext cx="4314382" cy="1390211"/>
      </dsp:txXfrm>
    </dsp:sp>
    <dsp:sp modelId="{80343336-BF26-4EA0-B6E7-FEDACFF71302}">
      <dsp:nvSpPr>
        <dsp:cNvPr id="0" name=""/>
        <dsp:cNvSpPr/>
      </dsp:nvSpPr>
      <dsp:spPr>
        <a:xfrm rot="10800000">
          <a:off x="0" y="79493"/>
          <a:ext cx="4314382" cy="2955566"/>
        </a:xfrm>
        <a:prstGeom prst="upArrowCallout">
          <a:avLst/>
        </a:prstGeom>
        <a:gradFill rotWithShape="1">
          <a:gsLst>
            <a:gs pos="0">
              <a:srgbClr val="CEB966">
                <a:tint val="50000"/>
                <a:satMod val="300000"/>
              </a:srgbClr>
            </a:gs>
            <a:gs pos="35000">
              <a:srgbClr val="CEB966">
                <a:tint val="37000"/>
                <a:satMod val="300000"/>
              </a:srgbClr>
            </a:gs>
            <a:gs pos="100000">
              <a:srgbClr val="CEB96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EB96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Функциональные требования на доработку </a:t>
          </a:r>
          <a:br>
            <a:rPr lang="ru-RU" sz="18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</a:br>
          <a:r>
            <a:rPr lang="ru-RU" sz="18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5 программных средств администрирования таможенных платежей </a:t>
          </a:r>
          <a:endParaRPr lang="ru-RU" sz="1800" b="1" kern="1200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sp:txBody>
      <dsp:txXfrm rot="10800000">
        <a:off x="0" y="79493"/>
        <a:ext cx="4314382" cy="1920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EB340-96B7-4772-8A3E-6E1C4C4C65C2}">
      <dsp:nvSpPr>
        <dsp:cNvPr id="0" name=""/>
        <dsp:cNvSpPr/>
      </dsp:nvSpPr>
      <dsp:spPr>
        <a:xfrm>
          <a:off x="0" y="759908"/>
          <a:ext cx="8430346" cy="12168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Об особенностях  исполнения обязанности по уплате таможенных пошлин, налогов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в случаях, когда </a:t>
          </a:r>
          <a:br>
            <a:rPr lang="ru-RU" sz="1600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в отношении одних и тех же товаров обязанность по уплате таможенных пошлин, налогов возникла у разных лиц по разным обстоятельствам и (или) неоднократно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99" y="819307"/>
        <a:ext cx="8311548" cy="1098002"/>
      </dsp:txXfrm>
    </dsp:sp>
    <dsp:sp modelId="{9A2BFEF5-24F1-4994-B43F-74DC181E4AFE}">
      <dsp:nvSpPr>
        <dsp:cNvPr id="0" name=""/>
        <dsp:cNvSpPr/>
      </dsp:nvSpPr>
      <dsp:spPr>
        <a:xfrm>
          <a:off x="0" y="2163908"/>
          <a:ext cx="8430346" cy="1216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Об определении формата общего перечня ставок налогов, применяемых в отношении товаров в государствах-членах, порядке его формирования, ведения и использования сведений из него, а также о порядке и технических условиях, в том числе о структуре и формате представления сведений о таких ставках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99" y="2223307"/>
        <a:ext cx="8311548" cy="1098002"/>
      </dsp:txXfrm>
    </dsp:sp>
    <dsp:sp modelId="{7B69EC56-7A7B-426E-ABC2-BB1BAD875BAE}">
      <dsp:nvSpPr>
        <dsp:cNvPr id="0" name=""/>
        <dsp:cNvSpPr/>
      </dsp:nvSpPr>
      <dsp:spPr>
        <a:xfrm>
          <a:off x="0" y="3567908"/>
          <a:ext cx="8430346" cy="12168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Об утверждении правил определения происхождения товаров, вывозимых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с таможенной территории Союза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99" y="3627307"/>
        <a:ext cx="8311548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7BA7C-28EA-4068-9660-996C69F1ADF8}">
      <dsp:nvSpPr>
        <dsp:cNvPr id="0" name=""/>
        <dsp:cNvSpPr/>
      </dsp:nvSpPr>
      <dsp:spPr>
        <a:xfrm>
          <a:off x="935838" y="1107"/>
          <a:ext cx="2079410" cy="124764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1. Приоритет электронного таможенного декларирования  и  электронного документооборота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5838" y="1107"/>
        <a:ext cx="2079410" cy="1247646"/>
      </dsp:txXfrm>
    </dsp:sp>
    <dsp:sp modelId="{7FC4F49A-46F7-4DB3-BD0E-0DB2BB5E86F1}">
      <dsp:nvSpPr>
        <dsp:cNvPr id="0" name=""/>
        <dsp:cNvSpPr/>
      </dsp:nvSpPr>
      <dsp:spPr>
        <a:xfrm>
          <a:off x="3223190" y="1107"/>
          <a:ext cx="2079410" cy="12476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2. Наделение таможенных органов  компетенцией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по исчислению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таможенных платежей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3190" y="1107"/>
        <a:ext cx="2079410" cy="1247646"/>
      </dsp:txXfrm>
    </dsp:sp>
    <dsp:sp modelId="{107CC0D8-0163-4573-B483-F8BF291A768D}">
      <dsp:nvSpPr>
        <dsp:cNvPr id="0" name=""/>
        <dsp:cNvSpPr/>
      </dsp:nvSpPr>
      <dsp:spPr>
        <a:xfrm>
          <a:off x="5510542" y="1107"/>
          <a:ext cx="2079410" cy="12476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3. Возможность подачи ДТ  без предоставления документов, на основании которых она заполнена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0542" y="1107"/>
        <a:ext cx="2079410" cy="1247646"/>
      </dsp:txXfrm>
    </dsp:sp>
    <dsp:sp modelId="{D46A0844-CE88-46ED-AB60-111F70D39BAA}">
      <dsp:nvSpPr>
        <dsp:cNvPr id="0" name=""/>
        <dsp:cNvSpPr/>
      </dsp:nvSpPr>
      <dsp:spPr>
        <a:xfrm>
          <a:off x="935838" y="1456695"/>
          <a:ext cx="2079410" cy="12476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4. Включение  норм, регламентирующих применение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защитных пошлин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5838" y="1456695"/>
        <a:ext cx="2079410" cy="1247646"/>
      </dsp:txXfrm>
    </dsp:sp>
    <dsp:sp modelId="{470F4DAD-F910-419E-82BA-56D7EEF0FECB}">
      <dsp:nvSpPr>
        <dsp:cNvPr id="0" name=""/>
        <dsp:cNvSpPr/>
      </dsp:nvSpPr>
      <dsp:spPr>
        <a:xfrm>
          <a:off x="3223190" y="1456695"/>
          <a:ext cx="2079410" cy="124764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5. Использование авансовых платежей для уплаты ввозной таможенной пошлины, защитных  пошлин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3190" y="1456695"/>
        <a:ext cx="2079410" cy="1247646"/>
      </dsp:txXfrm>
    </dsp:sp>
    <dsp:sp modelId="{EAB9979A-7FF2-4131-8CD0-9A543D2A870A}">
      <dsp:nvSpPr>
        <dsp:cNvPr id="0" name=""/>
        <dsp:cNvSpPr/>
      </dsp:nvSpPr>
      <dsp:spPr>
        <a:xfrm>
          <a:off x="5510542" y="1456695"/>
          <a:ext cx="2079410" cy="124764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6. Выпуск под обеспечение до завершения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таможенного контроля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0542" y="1456695"/>
        <a:ext cx="2079410" cy="1247646"/>
      </dsp:txXfrm>
    </dsp:sp>
    <dsp:sp modelId="{F707A86C-5310-44F3-8301-AFB5FA1DA7E5}">
      <dsp:nvSpPr>
        <dsp:cNvPr id="0" name=""/>
        <dsp:cNvSpPr/>
      </dsp:nvSpPr>
      <dsp:spPr>
        <a:xfrm>
          <a:off x="935838" y="2912282"/>
          <a:ext cx="2079410" cy="124764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7. Установление порядка исполнения обязанности по уплате таможенных платежей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5838" y="2912282"/>
        <a:ext cx="2079410" cy="1247646"/>
      </dsp:txXfrm>
    </dsp:sp>
    <dsp:sp modelId="{5920B7A4-1826-4754-A754-61E50F711D71}">
      <dsp:nvSpPr>
        <dsp:cNvPr id="0" name=""/>
        <dsp:cNvSpPr/>
      </dsp:nvSpPr>
      <dsp:spPr>
        <a:xfrm>
          <a:off x="3223190" y="2912282"/>
          <a:ext cx="2079410" cy="124764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8. Частичная унификация подходов к взысканию задолженности  и возврату денежных средств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3190" y="2912282"/>
        <a:ext cx="2079410" cy="1247646"/>
      </dsp:txXfrm>
    </dsp:sp>
    <dsp:sp modelId="{1A83196E-FE7D-4F38-A1FE-E6753EEE020C}">
      <dsp:nvSpPr>
        <dsp:cNvPr id="0" name=""/>
        <dsp:cNvSpPr/>
      </dsp:nvSpPr>
      <dsp:spPr>
        <a:xfrm>
          <a:off x="5510542" y="2912282"/>
          <a:ext cx="2079410" cy="124764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9. Дальнейшее совершенствование механизма обеспечения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0542" y="2912282"/>
        <a:ext cx="2079410" cy="1247646"/>
      </dsp:txXfrm>
    </dsp:sp>
    <dsp:sp modelId="{450E906F-22F5-4A14-ACCA-F88B68A89B51}">
      <dsp:nvSpPr>
        <dsp:cNvPr id="0" name=""/>
        <dsp:cNvSpPr/>
      </dsp:nvSpPr>
      <dsp:spPr>
        <a:xfrm>
          <a:off x="935838" y="4367870"/>
          <a:ext cx="2079410" cy="124764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10. Изменение подходов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к предоставлению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отсрочки или рассрочки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уплаты ввозных таможенных пошлин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5838" y="4367870"/>
        <a:ext cx="2079410" cy="1247646"/>
      </dsp:txXfrm>
    </dsp:sp>
    <dsp:sp modelId="{B89A36B9-B6E4-4325-9730-017AE901DFFC}">
      <dsp:nvSpPr>
        <dsp:cNvPr id="0" name=""/>
        <dsp:cNvSpPr/>
      </dsp:nvSpPr>
      <dsp:spPr>
        <a:xfrm>
          <a:off x="3223190" y="4367870"/>
          <a:ext cx="2079410" cy="124764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11. Совершенствование механизма выпуска товаров до подачи ДТ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3190" y="4367870"/>
        <a:ext cx="2079410" cy="1247646"/>
      </dsp:txXfrm>
    </dsp:sp>
    <dsp:sp modelId="{628FAD59-FDDE-4F2F-869C-DFBBABBB6642}">
      <dsp:nvSpPr>
        <dsp:cNvPr id="0" name=""/>
        <dsp:cNvSpPr/>
      </dsp:nvSpPr>
      <dsp:spPr>
        <a:xfrm>
          <a:off x="5510542" y="4367870"/>
          <a:ext cx="2079410" cy="124764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12. Унификация декларирования товаров,  перемещаемых в несобранном или разобранном виде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0542" y="4367870"/>
        <a:ext cx="2079410" cy="1247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74B47-8B8C-4A62-99AA-D47A93FCE342}">
      <dsp:nvSpPr>
        <dsp:cNvPr id="0" name=""/>
        <dsp:cNvSpPr/>
      </dsp:nvSpPr>
      <dsp:spPr>
        <a:xfrm>
          <a:off x="0" y="474720"/>
          <a:ext cx="8430346" cy="14069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денежных средств (денег) и (или) иного имущества плательщика, в том числе за счет сумм таможенных пошлин, налогов, специальных, антидемпинговых, компенсационных пошлин, подлежащих возврату в соответствии со статьями 67 и 76 настоящего Кодекса, и (или) сумм авансовых платежей,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680" y="543400"/>
        <a:ext cx="8292986" cy="1269564"/>
      </dsp:txXfrm>
    </dsp:sp>
    <dsp:sp modelId="{6F7E4FC9-C6B9-4F24-8EDD-184007149E12}">
      <dsp:nvSpPr>
        <dsp:cNvPr id="0" name=""/>
        <dsp:cNvSpPr/>
      </dsp:nvSpPr>
      <dsp:spPr>
        <a:xfrm>
          <a:off x="0" y="2056531"/>
          <a:ext cx="8430346" cy="140692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обеспечения исполнения обязанности по уплате таможенных пошлин, налогов, обеспечения исполнения обязанности по уплате специальных, антидемпинговых, компенсационных пошлин, обеспечения исполнения обязанностей юридического лица,</a:t>
          </a:r>
          <a:r>
            <a:rPr lang="ru-RU" sz="1600" b="1" i="1" kern="1200" dirty="0" smtClean="0"/>
            <a:t> </a:t>
          </a:r>
          <a:r>
            <a:rPr lang="ru-RU" sz="1600" i="1" kern="1200" dirty="0" smtClean="0"/>
            <a:t>осуществляющего деятельность в сфере таможенного дела, обеспечения исполнения обязанностей уполномоченного экономического оператора,</a:t>
          </a:r>
          <a:r>
            <a:rPr lang="ru-RU" sz="1600" b="1" i="1" kern="1200" dirty="0" smtClean="0"/>
            <a:t>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680" y="2125211"/>
        <a:ext cx="8292986" cy="1269564"/>
      </dsp:txXfrm>
    </dsp:sp>
    <dsp:sp modelId="{3A446BBE-9C7D-43D0-B243-151CBD69D73E}">
      <dsp:nvSpPr>
        <dsp:cNvPr id="0" name=""/>
        <dsp:cNvSpPr/>
      </dsp:nvSpPr>
      <dsp:spPr>
        <a:xfrm>
          <a:off x="0" y="3662970"/>
          <a:ext cx="8430346" cy="140692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товаров, в отношении которых таможенные пошлины, налоги не уплачены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680" y="3731650"/>
        <a:ext cx="8292986" cy="1269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A9271-CB18-4AB1-BB93-F13F8EC595C4}">
      <dsp:nvSpPr>
        <dsp:cNvPr id="0" name=""/>
        <dsp:cNvSpPr/>
      </dsp:nvSpPr>
      <dsp:spPr>
        <a:xfrm>
          <a:off x="1446837" y="1547977"/>
          <a:ext cx="2709643" cy="1807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исполнения обязанностей юридического лица, осуществляющего деятельность в сфере таможенного дела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80380" y="1547977"/>
        <a:ext cx="2276100" cy="1807332"/>
      </dsp:txXfrm>
    </dsp:sp>
    <dsp:sp modelId="{31663A8C-1DE9-4437-866D-A251B1FE1B2D}">
      <dsp:nvSpPr>
        <dsp:cNvPr id="0" name=""/>
        <dsp:cNvSpPr/>
      </dsp:nvSpPr>
      <dsp:spPr>
        <a:xfrm>
          <a:off x="1446837" y="3355310"/>
          <a:ext cx="2709643" cy="1807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исполнения обязанностей  уполномоченного экономического оператора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80380" y="3355310"/>
        <a:ext cx="2276100" cy="1807332"/>
      </dsp:txXfrm>
    </dsp:sp>
    <dsp:sp modelId="{D23859FF-6055-4717-8ECA-810972E4D947}">
      <dsp:nvSpPr>
        <dsp:cNvPr id="0" name=""/>
        <dsp:cNvSpPr/>
      </dsp:nvSpPr>
      <dsp:spPr>
        <a:xfrm>
          <a:off x="16976" y="72233"/>
          <a:ext cx="1806429" cy="1806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521" y="336778"/>
        <a:ext cx="1277339" cy="1277339"/>
      </dsp:txXfrm>
    </dsp:sp>
    <dsp:sp modelId="{47D0D6E1-03E9-4A4F-936B-BA3CD19F5698}">
      <dsp:nvSpPr>
        <dsp:cNvPr id="0" name=""/>
        <dsp:cNvSpPr/>
      </dsp:nvSpPr>
      <dsp:spPr>
        <a:xfrm>
          <a:off x="5962910" y="1547977"/>
          <a:ext cx="2709643" cy="1807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96453" y="1547977"/>
        <a:ext cx="2276100" cy="1807332"/>
      </dsp:txXfrm>
    </dsp:sp>
    <dsp:sp modelId="{25E1114A-C044-4914-9508-8B5F7F933B55}">
      <dsp:nvSpPr>
        <dsp:cNvPr id="0" name=""/>
        <dsp:cNvSpPr/>
      </dsp:nvSpPr>
      <dsp:spPr>
        <a:xfrm>
          <a:off x="5962910" y="3355310"/>
          <a:ext cx="2709643" cy="1807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защитных  пошлин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96453" y="3355310"/>
        <a:ext cx="2276100" cy="1807332"/>
      </dsp:txXfrm>
    </dsp:sp>
    <dsp:sp modelId="{640D1AE7-83A5-4B25-9E6E-92ABFACDBD6F}">
      <dsp:nvSpPr>
        <dsp:cNvPr id="0" name=""/>
        <dsp:cNvSpPr/>
      </dsp:nvSpPr>
      <dsp:spPr>
        <a:xfrm>
          <a:off x="4465209" y="144237"/>
          <a:ext cx="1806429" cy="1806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обязанности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29754" y="408782"/>
        <a:ext cx="1277339" cy="12773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E4CD-8217-4846-8401-EC2C53A17D44}">
      <dsp:nvSpPr>
        <dsp:cNvPr id="0" name=""/>
        <dsp:cNvSpPr/>
      </dsp:nvSpPr>
      <dsp:spPr>
        <a:xfrm rot="5400000">
          <a:off x="5445658" y="-2338335"/>
          <a:ext cx="573954" cy="539542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34925" y="100416"/>
        <a:ext cx="5367403" cy="517918"/>
      </dsp:txXfrm>
    </dsp:sp>
    <dsp:sp modelId="{A321F365-E761-4FC3-978F-0A444589CD19}">
      <dsp:nvSpPr>
        <dsp:cNvPr id="0" name=""/>
        <dsp:cNvSpPr/>
      </dsp:nvSpPr>
      <dsp:spPr>
        <a:xfrm>
          <a:off x="23146" y="0"/>
          <a:ext cx="3034924" cy="7174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Предоставление отсрочки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169" y="35023"/>
        <a:ext cx="2964878" cy="647396"/>
      </dsp:txXfrm>
    </dsp:sp>
    <dsp:sp modelId="{FCF7ED93-6F83-49FE-8BE9-8137D6DC0B96}">
      <dsp:nvSpPr>
        <dsp:cNvPr id="0" name=""/>
        <dsp:cNvSpPr/>
      </dsp:nvSpPr>
      <dsp:spPr>
        <a:xfrm rot="5400000">
          <a:off x="5445658" y="-1585020"/>
          <a:ext cx="573954" cy="5395421"/>
        </a:xfrm>
        <a:prstGeom prst="round2SameRect">
          <a:avLst/>
        </a:prstGeom>
        <a:solidFill>
          <a:schemeClr val="accent2">
            <a:tint val="40000"/>
            <a:alpha val="90000"/>
            <a:hueOff val="837637"/>
            <a:satOff val="-730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защитных пошлин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34925" y="853731"/>
        <a:ext cx="5367403" cy="517918"/>
      </dsp:txXfrm>
    </dsp:sp>
    <dsp:sp modelId="{51A4FBFD-614D-47F4-9AC7-5A07FC61FCAB}">
      <dsp:nvSpPr>
        <dsp:cNvPr id="0" name=""/>
        <dsp:cNvSpPr/>
      </dsp:nvSpPr>
      <dsp:spPr>
        <a:xfrm>
          <a:off x="0" y="753968"/>
          <a:ext cx="3034924" cy="717442"/>
        </a:xfrm>
        <a:prstGeom prst="round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Выпуск товаров до подачи ДТ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23" y="788991"/>
        <a:ext cx="2964878" cy="647396"/>
      </dsp:txXfrm>
    </dsp:sp>
    <dsp:sp modelId="{B80ECF42-CFBA-4DA5-AB77-C2E8FD28D23F}">
      <dsp:nvSpPr>
        <dsp:cNvPr id="0" name=""/>
        <dsp:cNvSpPr/>
      </dsp:nvSpPr>
      <dsp:spPr>
        <a:xfrm rot="5400000">
          <a:off x="5445658" y="-831705"/>
          <a:ext cx="573954" cy="5395421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защитных пошлин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34925" y="1607046"/>
        <a:ext cx="5367403" cy="517918"/>
      </dsp:txXfrm>
    </dsp:sp>
    <dsp:sp modelId="{E946E9D6-143B-46A0-9D0F-F6863BFDD369}">
      <dsp:nvSpPr>
        <dsp:cNvPr id="0" name=""/>
        <dsp:cNvSpPr/>
      </dsp:nvSpPr>
      <dsp:spPr>
        <a:xfrm>
          <a:off x="0" y="1507283"/>
          <a:ext cx="3034924" cy="717442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Выпуск товаров до завершения проверки или при назначении таможенной экспертизы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23" y="1542306"/>
        <a:ext cx="2964878" cy="647396"/>
      </dsp:txXfrm>
    </dsp:sp>
    <dsp:sp modelId="{8FE128C7-9840-43D2-9D37-6DFBB58D5879}">
      <dsp:nvSpPr>
        <dsp:cNvPr id="0" name=""/>
        <dsp:cNvSpPr/>
      </dsp:nvSpPr>
      <dsp:spPr>
        <a:xfrm rot="5400000">
          <a:off x="5215327" y="77231"/>
          <a:ext cx="1023418" cy="5390152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таможенных пошлин, налогов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защитных пошлин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31961" y="2310557"/>
        <a:ext cx="5340193" cy="923500"/>
      </dsp:txXfrm>
    </dsp:sp>
    <dsp:sp modelId="{CDBF2462-5CC8-4533-B919-8EB5914678DA}">
      <dsp:nvSpPr>
        <dsp:cNvPr id="0" name=""/>
        <dsp:cNvSpPr/>
      </dsp:nvSpPr>
      <dsp:spPr>
        <a:xfrm>
          <a:off x="0" y="2413586"/>
          <a:ext cx="3031960" cy="717442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Помещение товаров под таможенную процедуру транзита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23" y="2448609"/>
        <a:ext cx="2961914" cy="647396"/>
      </dsp:txXfrm>
    </dsp:sp>
    <dsp:sp modelId="{3FA86320-805F-4C4A-9C30-C77C5F183526}">
      <dsp:nvSpPr>
        <dsp:cNvPr id="0" name=""/>
        <dsp:cNvSpPr/>
      </dsp:nvSpPr>
      <dsp:spPr>
        <a:xfrm rot="5400000">
          <a:off x="5445658" y="980899"/>
          <a:ext cx="573954" cy="5395421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вывозных таможенных пошлин </a:t>
          </a:r>
          <a:endParaRPr lang="ru-RU" sz="1400" kern="1200" dirty="0"/>
        </a:p>
      </dsp:txBody>
      <dsp:txXfrm rot="-5400000">
        <a:off x="3034925" y="3419650"/>
        <a:ext cx="5367403" cy="517918"/>
      </dsp:txXfrm>
    </dsp:sp>
    <dsp:sp modelId="{9304B877-9BEA-43DA-B8C4-602A96331BCC}">
      <dsp:nvSpPr>
        <dsp:cNvPr id="0" name=""/>
        <dsp:cNvSpPr/>
      </dsp:nvSpPr>
      <dsp:spPr>
        <a:xfrm>
          <a:off x="0" y="3319889"/>
          <a:ext cx="3034924" cy="717442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Транзит товаров Союза, перевозимых  между частями таможенной территории Союза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23" y="3354912"/>
        <a:ext cx="2964878" cy="647396"/>
      </dsp:txXfrm>
    </dsp:sp>
    <dsp:sp modelId="{D28D96BB-C563-41EB-9DF5-EC16DF2BA18F}">
      <dsp:nvSpPr>
        <dsp:cNvPr id="0" name=""/>
        <dsp:cNvSpPr/>
      </dsp:nvSpPr>
      <dsp:spPr>
        <a:xfrm rot="5400000">
          <a:off x="5445658" y="1734215"/>
          <a:ext cx="573954" cy="5395421"/>
        </a:xfrm>
        <a:prstGeom prst="round2SameRect">
          <a:avLst/>
        </a:prstGeom>
        <a:solidFill>
          <a:schemeClr val="accent2">
            <a:tint val="40000"/>
            <a:alpha val="90000"/>
            <a:hueOff val="4188184"/>
            <a:satOff val="-3648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исполнения обязанности по уплате вывозных таможенных пошлин</a:t>
          </a:r>
          <a:endParaRPr lang="ru-RU" sz="1400" kern="1200" dirty="0"/>
        </a:p>
      </dsp:txBody>
      <dsp:txXfrm rot="-5400000">
        <a:off x="3034925" y="4172966"/>
        <a:ext cx="5367403" cy="517918"/>
      </dsp:txXfrm>
    </dsp:sp>
    <dsp:sp modelId="{8E73BC8E-82F9-487E-A45B-A048B6999404}">
      <dsp:nvSpPr>
        <dsp:cNvPr id="0" name=""/>
        <dsp:cNvSpPr/>
      </dsp:nvSpPr>
      <dsp:spPr>
        <a:xfrm>
          <a:off x="0" y="4073204"/>
          <a:ext cx="3034924" cy="717442"/>
        </a:xfrm>
        <a:prstGeom prst="round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Помещение товаров под таможенную процедуру переработки вне таможенной территории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23" y="4108227"/>
        <a:ext cx="2964878" cy="647396"/>
      </dsp:txXfrm>
    </dsp:sp>
    <dsp:sp modelId="{2487C14A-0E24-4A5A-A8F4-B68BCBF8F80E}">
      <dsp:nvSpPr>
        <dsp:cNvPr id="0" name=""/>
        <dsp:cNvSpPr/>
      </dsp:nvSpPr>
      <dsp:spPr>
        <a:xfrm rot="5400000">
          <a:off x="5445658" y="2499026"/>
          <a:ext cx="573954" cy="539542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 dirty="0"/>
        </a:p>
      </dsp:txBody>
      <dsp:txXfrm rot="-5400000">
        <a:off x="3034925" y="4937777"/>
        <a:ext cx="5367403" cy="517918"/>
      </dsp:txXfrm>
    </dsp:sp>
    <dsp:sp modelId="{D24C0E26-5359-4F54-88AB-79FCB5A9C47F}">
      <dsp:nvSpPr>
        <dsp:cNvPr id="0" name=""/>
        <dsp:cNvSpPr/>
      </dsp:nvSpPr>
      <dsp:spPr>
        <a:xfrm>
          <a:off x="0" y="4826519"/>
          <a:ext cx="3034924" cy="71744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Иные случаи, установленные законодательством РФ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23" y="4861542"/>
        <a:ext cx="2964878" cy="647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C481-5743-44D0-A7D5-D9B0E8C0D4ED}">
      <dsp:nvSpPr>
        <dsp:cNvPr id="0" name=""/>
        <dsp:cNvSpPr/>
      </dsp:nvSpPr>
      <dsp:spPr>
        <a:xfrm>
          <a:off x="637609" y="141355"/>
          <a:ext cx="1917503" cy="1150502"/>
        </a:xfrm>
        <a:prstGeom prst="rect">
          <a:avLst/>
        </a:prstGeo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Учет размера обязанности в онлайн-режим</a:t>
          </a:r>
          <a:r>
            <a:rPr lang="ru-RU" sz="1600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е</a:t>
          </a:r>
          <a:endParaRPr lang="ru-RU" sz="1600" b="1" kern="1200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sp:txBody>
      <dsp:txXfrm>
        <a:off x="637609" y="141355"/>
        <a:ext cx="1917503" cy="1150502"/>
      </dsp:txXfrm>
    </dsp:sp>
    <dsp:sp modelId="{98F91CDD-1B02-499C-AD5D-488E4F3574A8}">
      <dsp:nvSpPr>
        <dsp:cNvPr id="0" name=""/>
        <dsp:cNvSpPr/>
      </dsp:nvSpPr>
      <dsp:spPr>
        <a:xfrm>
          <a:off x="637609" y="1437496"/>
          <a:ext cx="1917503" cy="1150502"/>
        </a:xfrm>
        <a:prstGeom prst="rect">
          <a:avLst/>
        </a:prstGeo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Электронный документ, подписанный электронной подписью</a:t>
          </a:r>
          <a:endParaRPr lang="ru-RU" sz="1600" b="1" kern="1200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sp:txBody>
      <dsp:txXfrm>
        <a:off x="637609" y="1437496"/>
        <a:ext cx="1917503" cy="1150502"/>
      </dsp:txXfrm>
    </dsp:sp>
    <dsp:sp modelId="{C702CBE2-FFF6-48DE-BDC4-C1DCB7C34A66}">
      <dsp:nvSpPr>
        <dsp:cNvPr id="0" name=""/>
        <dsp:cNvSpPr/>
      </dsp:nvSpPr>
      <dsp:spPr>
        <a:xfrm>
          <a:off x="637609" y="2732014"/>
          <a:ext cx="1917503" cy="1150502"/>
        </a:xfrm>
        <a:prstGeom prst="rect">
          <a:avLst/>
        </a:prstGeo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Электронное поручительство при дополнительных проверках сведений о товаре</a:t>
          </a:r>
          <a:endParaRPr lang="ru-RU" sz="1500" b="1" kern="1200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sp:txBody>
      <dsp:txXfrm>
        <a:off x="637609" y="2732014"/>
        <a:ext cx="1917503" cy="1150502"/>
      </dsp:txXfrm>
    </dsp:sp>
    <dsp:sp modelId="{948761E5-5DEE-4595-8D8C-2E6482D59B22}">
      <dsp:nvSpPr>
        <dsp:cNvPr id="0" name=""/>
        <dsp:cNvSpPr/>
      </dsp:nvSpPr>
      <dsp:spPr>
        <a:xfrm>
          <a:off x="637609" y="4028270"/>
          <a:ext cx="1917503" cy="1150502"/>
        </a:xfrm>
        <a:prstGeom prst="rect">
          <a:avLst/>
        </a:prstGeom>
        <a:gradFill rotWithShape="1">
          <a:gsLst>
            <a:gs pos="20000">
              <a:srgbClr val="9BBB59">
                <a:tint val="9000"/>
              </a:srgbClr>
            </a:gs>
            <a:gs pos="100000">
              <a:srgbClr val="9BBB5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9BBB59">
              <a:shade val="48000"/>
              <a:satMod val="110000"/>
            </a:srgb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00"/>
              </a:solidFill>
              <a:latin typeface="Times New Roman"/>
              <a:ea typeface="+mn-ea"/>
              <a:cs typeface="+mn-cs"/>
            </a:rPr>
            <a:t>Применение электронных сертификатов обеспечения</a:t>
          </a:r>
          <a:endParaRPr lang="ru-RU" sz="1600" b="1" kern="1200" dirty="0">
            <a:solidFill>
              <a:srgbClr val="003300"/>
            </a:solidFill>
            <a:latin typeface="Times New Roman"/>
            <a:ea typeface="+mn-ea"/>
            <a:cs typeface="+mn-cs"/>
          </a:endParaRPr>
        </a:p>
      </dsp:txBody>
      <dsp:txXfrm>
        <a:off x="637609" y="4028270"/>
        <a:ext cx="1917503" cy="11505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C481-5743-44D0-A7D5-D9B0E8C0D4ED}">
      <dsp:nvSpPr>
        <dsp:cNvPr id="0" name=""/>
        <dsp:cNvSpPr/>
      </dsp:nvSpPr>
      <dsp:spPr>
        <a:xfrm>
          <a:off x="637609" y="141355"/>
          <a:ext cx="1917503" cy="1150502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Сокращение времени  совершения таможенных операций</a:t>
          </a:r>
          <a:endParaRPr lang="ru-RU" sz="1400" b="1" kern="1200" dirty="0">
            <a:solidFill>
              <a:srgbClr val="EEECE1">
                <a:lumMod val="1000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637609" y="141355"/>
        <a:ext cx="1917503" cy="1150502"/>
      </dsp:txXfrm>
    </dsp:sp>
    <dsp:sp modelId="{98F91CDD-1B02-499C-AD5D-488E4F3574A8}">
      <dsp:nvSpPr>
        <dsp:cNvPr id="0" name=""/>
        <dsp:cNvSpPr/>
      </dsp:nvSpPr>
      <dsp:spPr>
        <a:xfrm>
          <a:off x="637609" y="1437496"/>
          <a:ext cx="1917503" cy="1150502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Сокращение времени администрирования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Исключение мошеннических действий</a:t>
          </a:r>
          <a:endParaRPr lang="ru-RU" sz="1400" b="1" kern="1200" dirty="0">
            <a:solidFill>
              <a:srgbClr val="EEECE1">
                <a:lumMod val="1000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637609" y="1437496"/>
        <a:ext cx="1917503" cy="1150502"/>
      </dsp:txXfrm>
    </dsp:sp>
    <dsp:sp modelId="{C702CBE2-FFF6-48DE-BDC4-C1DCB7C34A66}">
      <dsp:nvSpPr>
        <dsp:cNvPr id="0" name=""/>
        <dsp:cNvSpPr/>
      </dsp:nvSpPr>
      <dsp:spPr>
        <a:xfrm>
          <a:off x="637609" y="2733636"/>
          <a:ext cx="1917503" cy="1150502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Использование «револьверного»  способа учета в онлайн-режиме</a:t>
          </a:r>
          <a:endParaRPr lang="ru-RU" sz="1400" b="1" kern="1200" dirty="0">
            <a:solidFill>
              <a:srgbClr val="EEECE1">
                <a:lumMod val="1000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637609" y="2733636"/>
        <a:ext cx="1917503" cy="1150502"/>
      </dsp:txXfrm>
    </dsp:sp>
    <dsp:sp modelId="{948761E5-5DEE-4595-8D8C-2E6482D59B22}">
      <dsp:nvSpPr>
        <dsp:cNvPr id="0" name=""/>
        <dsp:cNvSpPr/>
      </dsp:nvSpPr>
      <dsp:spPr>
        <a:xfrm>
          <a:off x="637609" y="4028270"/>
          <a:ext cx="1917503" cy="1150502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EEECE1">
                  <a:lumMod val="10000"/>
                </a:srgbClr>
              </a:solidFill>
              <a:latin typeface="Times New Roman"/>
              <a:ea typeface="+mn-ea"/>
              <a:cs typeface="+mn-cs"/>
            </a:rPr>
            <a:t>Сокращение издержек плательщика и времени совершения операций</a:t>
          </a:r>
          <a:endParaRPr lang="ru-RU" sz="1400" b="1" kern="1200" dirty="0">
            <a:solidFill>
              <a:srgbClr val="EEECE1">
                <a:lumMod val="1000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637609" y="4028270"/>
        <a:ext cx="1917503" cy="11505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4645E28F-1F2B-4A3D-862F-23284D686912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28182D94-43D9-4EAE-93C5-916BAB0D7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6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45928" y="9412362"/>
            <a:ext cx="2939048" cy="49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5" tIns="45629" rIns="91255" bIns="45629" anchor="b"/>
          <a:lstStyle>
            <a:lvl1pPr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23FC160-38F7-4552-A10A-AD4A84E3EFFF}" type="slidenum">
              <a:rPr lang="ru-RU" sz="1300" b="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ru-RU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56175" cy="371633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298" y="4705391"/>
            <a:ext cx="4974382" cy="44585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2D94-43D9-4EAE-93C5-916BAB0D7223}" type="slidenum">
              <a:rPr lang="ru-RU" smtClean="0">
                <a:solidFill>
                  <a:srgbClr val="1F497D"/>
                </a:solidFill>
              </a:rPr>
              <a:pPr/>
              <a:t>11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0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45667" y="9411813"/>
            <a:ext cx="2939310" cy="49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49" tIns="45975" rIns="91949" bIns="45975" anchor="b"/>
          <a:lstStyle>
            <a:lvl1pPr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442AED6-689E-4CF5-851C-007D208C6977}" type="slidenum">
              <a:rPr lang="ru-RU" sz="1300" b="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3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3000" cy="37147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71" y="4705905"/>
            <a:ext cx="4975437" cy="44556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2D94-43D9-4EAE-93C5-916BAB0D7223}" type="slidenum">
              <a:rPr lang="ru-RU" smtClean="0">
                <a:solidFill>
                  <a:srgbClr val="1F497D"/>
                </a:solidFill>
              </a:rPr>
              <a:pPr/>
              <a:t>13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0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45928" y="9412362"/>
            <a:ext cx="2939048" cy="49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5" tIns="45629" rIns="91255" bIns="45629" anchor="b"/>
          <a:lstStyle>
            <a:lvl1pPr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23FC160-38F7-4552-A10A-AD4A84E3EFFF}" type="slidenum">
              <a:rPr lang="ru-RU" sz="1300" b="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ru-RU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56175" cy="371633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298" y="4705391"/>
            <a:ext cx="4974382" cy="44585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2D94-43D9-4EAE-93C5-916BAB0D7223}" type="slidenum">
              <a:rPr lang="ru-RU" smtClean="0">
                <a:solidFill>
                  <a:srgbClr val="1F497D"/>
                </a:solidFill>
              </a:rPr>
              <a:pPr/>
              <a:t>2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2D94-43D9-4EAE-93C5-916BAB0D7223}" type="slidenum">
              <a:rPr lang="ru-RU" smtClean="0">
                <a:solidFill>
                  <a:srgbClr val="1F497D"/>
                </a:solidFill>
              </a:rPr>
              <a:pPr/>
              <a:t>3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2D94-43D9-4EAE-93C5-916BAB0D722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FF56E-8C8A-4E69-8F2B-FAF23884AD7D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6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2D94-43D9-4EAE-93C5-916BAB0D7223}" type="slidenum">
              <a:rPr lang="ru-RU" smtClean="0">
                <a:solidFill>
                  <a:srgbClr val="1F497D"/>
                </a:solidFill>
              </a:rPr>
              <a:pPr/>
              <a:t>6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2D94-43D9-4EAE-93C5-916BAB0D722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7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2D94-43D9-4EAE-93C5-916BAB0D7223}" type="slidenum">
              <a:rPr lang="ru-RU" smtClean="0">
                <a:solidFill>
                  <a:srgbClr val="1F497D"/>
                </a:solidFill>
              </a:rPr>
              <a:pPr/>
              <a:t>8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0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9300"/>
            <a:ext cx="4949825" cy="37115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646409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0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8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68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1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99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58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70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2407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93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3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82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4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274637"/>
            <a:ext cx="2190750" cy="6354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274637"/>
            <a:ext cx="6419850" cy="6354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7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8414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0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7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4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4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1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6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4517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802402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075677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9188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274637"/>
            <a:ext cx="2190750" cy="6354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274637"/>
            <a:ext cx="6419850" cy="6354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1175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z="2200" b="1" smtClean="0">
                <a:solidFill>
                  <a:srgbClr val="1F497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06.06.2017</a:t>
            </a:fld>
            <a:endParaRPr lang="ru-RU" sz="2200" b="1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2200" b="1" smtClean="0">
                <a:solidFill>
                  <a:srgbClr val="1F497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2200" b="1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8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2362200" y="228601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ru-RU" sz="2400" b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2362200" y="228601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ru-RU" sz="2400" b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6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80656A-D681-44A0-8DF5-F07679F70CC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00D962-F1F3-4F99-8F39-A6DA5B2EEA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3.pn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microsoft.com/office/2007/relationships/diagramDrawing" Target="../diagrams/drawing1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1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0" Type="http://schemas.openxmlformats.org/officeDocument/2006/relationships/diagramData" Target="../diagrams/data13.xml"/><Relationship Id="rId4" Type="http://schemas.openxmlformats.org/officeDocument/2006/relationships/image" Target="../media/image6.pn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image" Target="../media/image3.png"/><Relationship Id="rId7" Type="http://schemas.openxmlformats.org/officeDocument/2006/relationships/diagramData" Target="../diagrams/data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microsoft.com/office/2007/relationships/diagramDrawing" Target="../diagrams/drawing1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4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3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6.png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3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microsoft.com/office/2007/relationships/diagramDrawing" Target="../diagrams/drawing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6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7.pn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slideLayout" Target="../slideLayouts/slideLayout24.xml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tags" Target="../tags/tag1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image" Target="../media/image6.png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19" Type="http://schemas.openxmlformats.org/officeDocument/2006/relationships/diagramColors" Target="../diagrams/colors9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250825" y="3716338"/>
            <a:ext cx="87137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Выступление советника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Главного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управления федеральных таможенных доходов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тарифного регулирования </a:t>
            </a:r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Федеральной таможенной службы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И. А. Чижовой 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/>
                <a:ea typeface="Times New Roman"/>
              </a:rPr>
              <a:t>«</a:t>
            </a:r>
            <a:r>
              <a:rPr lang="ru-RU" sz="2000" dirty="0">
                <a:latin typeface="Times New Roman"/>
                <a:ea typeface="Times New Roman"/>
              </a:rPr>
              <a:t>Новации </a:t>
            </a:r>
            <a:r>
              <a:rPr lang="ru-RU" sz="2000" dirty="0" smtClean="0">
                <a:latin typeface="Times New Roman"/>
                <a:ea typeface="Times New Roman"/>
              </a:rPr>
              <a:t>Таможенного </a:t>
            </a:r>
            <a:r>
              <a:rPr lang="ru-RU" sz="2000" dirty="0">
                <a:latin typeface="Times New Roman"/>
                <a:ea typeface="Times New Roman"/>
              </a:rPr>
              <a:t>кодекса Евразийского экономического союза в части администрирования таможенных платежей и подходы к их реализации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ctr"/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законодательстве Российской Федерации</a:t>
            </a:r>
            <a:r>
              <a:rPr lang="ru-RU" sz="2000" dirty="0" smtClean="0">
                <a:latin typeface="Times New Roman"/>
                <a:ea typeface="Times New Roman"/>
              </a:rPr>
              <a:t>»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1871415" y="44624"/>
            <a:ext cx="5472608" cy="3384376"/>
            <a:chOff x="2706124" y="116631"/>
            <a:chExt cx="4212000" cy="2835301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06124" y="764704"/>
              <a:ext cx="4212000" cy="204504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19871" y="116631"/>
              <a:ext cx="2784505" cy="28353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185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9524" y="116632"/>
            <a:ext cx="913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cs typeface="Arial" charset="0"/>
              </a:rPr>
              <a:t>Новации </a:t>
            </a:r>
            <a: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  <a:t>в ТК ЕАЭС в части </a:t>
            </a:r>
            <a:r>
              <a:rPr lang="ru-RU" b="1" dirty="0">
                <a:solidFill>
                  <a:srgbClr val="000000"/>
                </a:solidFill>
                <a:latin typeface="Arial"/>
                <a:cs typeface="Arial" charset="0"/>
              </a:rPr>
              <a:t>обеспечения </a:t>
            </a:r>
            <a: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  <a:t>деятельности таможенных </a:t>
            </a:r>
            <a:r>
              <a:rPr lang="ru-RU" b="1" dirty="0">
                <a:solidFill>
                  <a:srgbClr val="000000"/>
                </a:solidFill>
                <a:latin typeface="Arial"/>
                <a:cs typeface="Arial" charset="0"/>
              </a:rPr>
              <a:t>представителей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8784976" y="44624"/>
            <a:ext cx="323528" cy="28803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2017" y="-27384"/>
            <a:ext cx="44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-9524" y="332656"/>
            <a:ext cx="9134475" cy="720643"/>
            <a:chOff x="-9524" y="332656"/>
            <a:chExt cx="9134475" cy="720643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-9524" y="836713"/>
              <a:ext cx="9134475" cy="77932"/>
              <a:chOff x="0" y="459"/>
              <a:chExt cx="5759" cy="44"/>
            </a:xfrm>
          </p:grpSpPr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>
                <a:off x="1" y="459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 bwMode="auto">
            <a:xfrm>
              <a:off x="42395" y="332656"/>
              <a:ext cx="1116000" cy="720643"/>
              <a:chOff x="2706124" y="15139"/>
              <a:chExt cx="4212000" cy="2835303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 flipH="1">
                <a:off x="2706124" y="663211"/>
                <a:ext cx="4212000" cy="204504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Рисунок 24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3419869" y="15139"/>
                <a:ext cx="2784506" cy="283530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430588" y="1043954"/>
            <a:ext cx="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2108200" y="1763092"/>
            <a:ext cx="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1F497D"/>
              </a:solidFill>
              <a:cs typeface="Arial" charset="0"/>
            </a:endParaRPr>
          </a:p>
        </p:txBody>
      </p:sp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3125048973"/>
              </p:ext>
            </p:extLst>
          </p:nvPr>
        </p:nvGraphicFramePr>
        <p:xfrm>
          <a:off x="179512" y="1074786"/>
          <a:ext cx="8791896" cy="562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00838" y="1638185"/>
            <a:ext cx="51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cs typeface="Arial" charset="0"/>
              </a:rPr>
              <a:t>1</a:t>
            </a:r>
            <a:endParaRPr lang="ru-RU" sz="32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5615" y="2872564"/>
            <a:ext cx="51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cs typeface="Arial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24272" y="4241637"/>
            <a:ext cx="51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cs typeface="Arial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838" y="5551536"/>
            <a:ext cx="51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cs typeface="Arial" charset="0"/>
              </a:rPr>
              <a:t>4</a:t>
            </a:r>
            <a:endParaRPr lang="ru-RU" sz="32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142092" y="110835"/>
            <a:ext cx="7534364" cy="5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b="1" spc="10" dirty="0" smtClean="0">
                <a:latin typeface="Times New Roman"/>
                <a:ea typeface="Calibri"/>
                <a:cs typeface="Times New Roman"/>
              </a:rPr>
              <a:t>Предоставление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отсрочки или рассрочки уплаты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ввозных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таможенных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пошлин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(статья 59 ТК ЕЭАС)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8460432" y="44624"/>
            <a:ext cx="646164" cy="432048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588" y="713601"/>
            <a:ext cx="9134475" cy="76200"/>
            <a:chOff x="0" y="459"/>
            <a:chExt cx="5759" cy="44"/>
          </a:xfrm>
          <a:scene3d>
            <a:camera prst="orthographicFront"/>
            <a:lightRig rig="threePt" dir="t">
              <a:rot lat="0" lon="0" rev="5400000"/>
            </a:lightRig>
          </a:scene3d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999" y="-46359"/>
            <a:ext cx="1116000" cy="720000"/>
            <a:chOff x="2706124" y="116631"/>
            <a:chExt cx="4212000" cy="2835301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06124" y="764704"/>
              <a:ext cx="4212000" cy="20450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1" y="116631"/>
              <a:ext cx="2784505" cy="28353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9525" y="787400"/>
            <a:ext cx="9134475" cy="76200"/>
            <a:chOff x="0" y="459"/>
            <a:chExt cx="5759" cy="44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26293" y="949614"/>
            <a:ext cx="9134475" cy="76200"/>
            <a:chOff x="0" y="459"/>
            <a:chExt cx="5759" cy="44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76227797"/>
              </p:ext>
            </p:extLst>
          </p:nvPr>
        </p:nvGraphicFramePr>
        <p:xfrm>
          <a:off x="516394" y="1124744"/>
          <a:ext cx="843034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19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-9524" y="63078"/>
            <a:ext cx="9134475" cy="6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cs typeface="Calibri" pitchFamily="34" charset="0"/>
              </a:rPr>
              <a:t>Изменение порядка предоставления </a:t>
            </a:r>
            <a:r>
              <a:rPr lang="ru-RU" b="1" dirty="0" smtClean="0">
                <a:solidFill>
                  <a:srgbClr val="000000"/>
                </a:solidFill>
                <a:latin typeface="Arial"/>
                <a:cs typeface="Calibri" pitchFamily="34" charset="0"/>
              </a:rPr>
              <a:t>отсрочек/рассрочек </a:t>
            </a:r>
            <a:br>
              <a:rPr lang="ru-RU" b="1" dirty="0" smtClean="0">
                <a:solidFill>
                  <a:srgbClr val="000000"/>
                </a:solidFill>
                <a:latin typeface="Arial"/>
                <a:cs typeface="Calibri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"/>
                <a:cs typeface="Calibri" pitchFamily="34" charset="0"/>
              </a:rPr>
              <a:t>уплаты </a:t>
            </a:r>
            <a:r>
              <a:rPr lang="ru-RU" b="1" dirty="0">
                <a:solidFill>
                  <a:srgbClr val="000000"/>
                </a:solidFill>
                <a:latin typeface="Arial"/>
                <a:cs typeface="Calibri" pitchFamily="34" charset="0"/>
              </a:rPr>
              <a:t>таможенных пошлин</a:t>
            </a:r>
          </a:p>
        </p:txBody>
      </p:sp>
      <p:sp>
        <p:nvSpPr>
          <p:cNvPr id="23" name="Овал 22"/>
          <p:cNvSpPr/>
          <p:nvPr/>
        </p:nvSpPr>
        <p:spPr>
          <a:xfrm>
            <a:off x="8784976" y="44624"/>
            <a:ext cx="323528" cy="28803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2017" y="-27384"/>
            <a:ext cx="44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-9524" y="332656"/>
            <a:ext cx="9134475" cy="720643"/>
            <a:chOff x="-9524" y="332656"/>
            <a:chExt cx="9134475" cy="720643"/>
          </a:xfrm>
        </p:grpSpPr>
        <p:grpSp>
          <p:nvGrpSpPr>
            <p:cNvPr id="28" name="Group 4"/>
            <p:cNvGrpSpPr>
              <a:grpSpLocks/>
            </p:cNvGrpSpPr>
            <p:nvPr/>
          </p:nvGrpSpPr>
          <p:grpSpPr bwMode="auto">
            <a:xfrm>
              <a:off x="-9524" y="836713"/>
              <a:ext cx="9134475" cy="77932"/>
              <a:chOff x="0" y="459"/>
              <a:chExt cx="5759" cy="44"/>
            </a:xfrm>
          </p:grpSpPr>
          <p:sp>
            <p:nvSpPr>
              <p:cNvPr id="32" name="Line 5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>
                <a:off x="1" y="459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 bwMode="auto">
            <a:xfrm>
              <a:off x="42395" y="332656"/>
              <a:ext cx="1116000" cy="720643"/>
              <a:chOff x="2706124" y="15139"/>
              <a:chExt cx="4212000" cy="2835303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 flipH="1">
                <a:off x="2706124" y="663211"/>
                <a:ext cx="4212000" cy="204504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Рисунок 24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3419869" y="15139"/>
                <a:ext cx="2784506" cy="283530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430588" y="1115962"/>
            <a:ext cx="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617177" y="2044477"/>
            <a:ext cx="3058391" cy="1886400"/>
          </a:xfrm>
          <a:custGeom>
            <a:avLst/>
            <a:gdLst>
              <a:gd name="connsiteX0" fmla="*/ 0 w 2943351"/>
              <a:gd name="connsiteY0" fmla="*/ 0 h 1177340"/>
              <a:gd name="connsiteX1" fmla="*/ 2354681 w 2943351"/>
              <a:gd name="connsiteY1" fmla="*/ 0 h 1177340"/>
              <a:gd name="connsiteX2" fmla="*/ 2943351 w 2943351"/>
              <a:gd name="connsiteY2" fmla="*/ 588670 h 1177340"/>
              <a:gd name="connsiteX3" fmla="*/ 2354681 w 2943351"/>
              <a:gd name="connsiteY3" fmla="*/ 1177340 h 1177340"/>
              <a:gd name="connsiteX4" fmla="*/ 0 w 2943351"/>
              <a:gd name="connsiteY4" fmla="*/ 1177340 h 1177340"/>
              <a:gd name="connsiteX5" fmla="*/ 588670 w 2943351"/>
              <a:gd name="connsiteY5" fmla="*/ 588670 h 1177340"/>
              <a:gd name="connsiteX6" fmla="*/ 0 w 2943351"/>
              <a:gd name="connsiteY6" fmla="*/ 0 h 11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3351" h="1177340">
                <a:moveTo>
                  <a:pt x="0" y="0"/>
                </a:moveTo>
                <a:lnTo>
                  <a:pt x="2354681" y="0"/>
                </a:lnTo>
                <a:lnTo>
                  <a:pt x="2943351" y="588670"/>
                </a:lnTo>
                <a:lnTo>
                  <a:pt x="2354681" y="1177340"/>
                </a:lnTo>
                <a:lnTo>
                  <a:pt x="0" y="1177340"/>
                </a:lnTo>
                <a:lnTo>
                  <a:pt x="588670" y="58867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20000">
                <a:srgbClr val="F79646">
                  <a:tint val="9000"/>
                </a:srgbClr>
              </a:gs>
              <a:gs pos="100000">
                <a:srgbClr val="F79646">
                  <a:tint val="70000"/>
                  <a:satMod val="100000"/>
                </a:srgbClr>
              </a:gs>
            </a:gsLst>
            <a:path path="circle">
              <a:fillToRect l="-15000" t="-15000" r="115000" b="115000"/>
            </a:path>
          </a:gradFill>
          <a:ln w="9525" cap="flat" cmpd="sng" algn="ctr">
            <a:solidFill>
              <a:srgbClr val="F79646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6610" tIns="13970" rIns="588670" bIns="13970" numCol="1" spcCol="1270" anchor="ctr" anchorCtr="0">
            <a:noAutofit/>
          </a:bodyPr>
          <a:lstStyle/>
          <a:p>
            <a:pPr algn="ctr" defTabSz="9779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</a:rPr>
              <a:t>Отсрочка платежа до </a:t>
            </a:r>
            <a:br>
              <a:rPr lang="ru-RU" sz="2000" b="1" dirty="0" smtClean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</a:rPr>
              <a:t>1-го месяца</a:t>
            </a:r>
            <a:endParaRPr lang="ru-RU" sz="20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627021" y="4088220"/>
            <a:ext cx="3058392" cy="1885046"/>
          </a:xfrm>
          <a:custGeom>
            <a:avLst/>
            <a:gdLst>
              <a:gd name="connsiteX0" fmla="*/ 0 w 2943351"/>
              <a:gd name="connsiteY0" fmla="*/ 0 h 1177340"/>
              <a:gd name="connsiteX1" fmla="*/ 2354681 w 2943351"/>
              <a:gd name="connsiteY1" fmla="*/ 0 h 1177340"/>
              <a:gd name="connsiteX2" fmla="*/ 2943351 w 2943351"/>
              <a:gd name="connsiteY2" fmla="*/ 588670 h 1177340"/>
              <a:gd name="connsiteX3" fmla="*/ 2354681 w 2943351"/>
              <a:gd name="connsiteY3" fmla="*/ 1177340 h 1177340"/>
              <a:gd name="connsiteX4" fmla="*/ 0 w 2943351"/>
              <a:gd name="connsiteY4" fmla="*/ 1177340 h 1177340"/>
              <a:gd name="connsiteX5" fmla="*/ 588670 w 2943351"/>
              <a:gd name="connsiteY5" fmla="*/ 588670 h 1177340"/>
              <a:gd name="connsiteX6" fmla="*/ 0 w 2943351"/>
              <a:gd name="connsiteY6" fmla="*/ 0 h 11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3351" h="1177340">
                <a:moveTo>
                  <a:pt x="0" y="0"/>
                </a:moveTo>
                <a:lnTo>
                  <a:pt x="2354681" y="0"/>
                </a:lnTo>
                <a:lnTo>
                  <a:pt x="2943351" y="588670"/>
                </a:lnTo>
                <a:lnTo>
                  <a:pt x="2354681" y="1177340"/>
                </a:lnTo>
                <a:lnTo>
                  <a:pt x="0" y="1177340"/>
                </a:lnTo>
                <a:lnTo>
                  <a:pt x="588670" y="58867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20000">
                <a:srgbClr val="F79646">
                  <a:tint val="9000"/>
                </a:srgbClr>
              </a:gs>
              <a:gs pos="100000">
                <a:srgbClr val="F79646">
                  <a:tint val="70000"/>
                  <a:satMod val="100000"/>
                </a:srgbClr>
              </a:gs>
            </a:gsLst>
            <a:path path="circle">
              <a:fillToRect l="-15000" t="-15000" r="115000" b="115000"/>
            </a:path>
          </a:gradFill>
          <a:ln w="9525" cap="flat" cmpd="sng" algn="ctr">
            <a:solidFill>
              <a:srgbClr val="F79646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6610" tIns="13970" rIns="588670" bIns="13970" numCol="1" spcCol="1270" anchor="ctr" anchorCtr="0">
            <a:noAutofit/>
          </a:bodyPr>
          <a:lstStyle/>
          <a:p>
            <a:pPr algn="ctr" defTabSz="9779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</a:rPr>
              <a:t>Отсрочка/ рассрочка платежа до </a:t>
            </a:r>
            <a:br>
              <a:rPr lang="ru-RU" sz="2000" b="1" dirty="0" smtClean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</a:rPr>
              <a:t>6 месяцев в установленных случаях</a:t>
            </a:r>
            <a:endParaRPr lang="ru-RU" sz="2000" b="1" dirty="0">
              <a:solidFill>
                <a:srgbClr val="C0504D">
                  <a:lumMod val="50000"/>
                </a:srgbClr>
              </a:solidFill>
            </a:endParaRPr>
          </a:p>
        </p:txBody>
      </p:sp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1563194490"/>
              </p:ext>
            </p:extLst>
          </p:nvPr>
        </p:nvGraphicFramePr>
        <p:xfrm>
          <a:off x="5217022" y="1628800"/>
          <a:ext cx="2664295" cy="513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9" name="Схема 58"/>
          <p:cNvGraphicFramePr/>
          <p:nvPr>
            <p:extLst>
              <p:ext uri="{D42A27DB-BD31-4B8C-83A1-F6EECF244321}">
                <p14:modId xmlns:p14="http://schemas.microsoft.com/office/powerpoint/2010/main" val="1477915985"/>
              </p:ext>
            </p:extLst>
          </p:nvPr>
        </p:nvGraphicFramePr>
        <p:xfrm>
          <a:off x="6256774" y="1571575"/>
          <a:ext cx="2664296" cy="513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0" name="Прямоугольник 59"/>
          <p:cNvSpPr/>
          <p:nvPr/>
        </p:nvSpPr>
        <p:spPr bwMode="auto">
          <a:xfrm>
            <a:off x="5292080" y="1026261"/>
            <a:ext cx="2514181" cy="455613"/>
          </a:xfrm>
          <a:prstGeom prst="rect">
            <a:avLst/>
          </a:prstGeom>
          <a:gradFill rotWithShape="1">
            <a:gsLst>
              <a:gs pos="20000">
                <a:srgbClr val="9BBB59">
                  <a:tint val="9000"/>
                </a:srgbClr>
              </a:gs>
              <a:gs pos="100000">
                <a:srgbClr val="9BBB59">
                  <a:tint val="70000"/>
                  <a:satMod val="100000"/>
                </a:srgbClr>
              </a:gs>
            </a:gsLst>
            <a:path path="circle">
              <a:fillToRect l="-15000" t="-15000" r="115000" b="115000"/>
            </a:path>
          </a:gradFill>
          <a:ln w="9525" cap="flat" cmpd="sng" algn="ctr">
            <a:solidFill>
              <a:srgbClr val="9BBB59">
                <a:shade val="48000"/>
                <a:satMod val="11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 smtClean="0">
                <a:solidFill>
                  <a:srgbClr val="003300"/>
                </a:solidFill>
                <a:cs typeface="Arial" charset="0"/>
              </a:rPr>
              <a:t>Методологические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507" y="1458323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cs typeface="Arial" charset="0"/>
              </a:rPr>
              <a:t>ТК ЕАЭС</a:t>
            </a:r>
            <a:endParaRPr lang="ru-RU" sz="2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142092" y="221634"/>
            <a:ext cx="7534364" cy="3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spc="1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Возврат денежных средств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(глава 10 ТК ЕЭАС)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588" y="713601"/>
            <a:ext cx="9134475" cy="76200"/>
            <a:chOff x="0" y="459"/>
            <a:chExt cx="5759" cy="44"/>
          </a:xfrm>
          <a:scene3d>
            <a:camera prst="orthographicFront"/>
            <a:lightRig rig="threePt" dir="t">
              <a:rot lat="0" lon="0" rev="5400000"/>
            </a:lightRig>
          </a:scene3d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999" y="-46359"/>
            <a:ext cx="1116000" cy="720000"/>
            <a:chOff x="2706124" y="116631"/>
            <a:chExt cx="4212000" cy="2835301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06124" y="764704"/>
              <a:ext cx="4212000" cy="20450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1" y="116631"/>
              <a:ext cx="2784505" cy="28353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9525" y="787400"/>
            <a:ext cx="9134475" cy="76200"/>
            <a:chOff x="0" y="459"/>
            <a:chExt cx="5759" cy="44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26293" y="949614"/>
            <a:ext cx="9134475" cy="76200"/>
            <a:chOff x="0" y="459"/>
            <a:chExt cx="5759" cy="44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55412642"/>
              </p:ext>
            </p:extLst>
          </p:nvPr>
        </p:nvGraphicFramePr>
        <p:xfrm>
          <a:off x="488638" y="1124744"/>
          <a:ext cx="843034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Овал 16"/>
          <p:cNvSpPr/>
          <p:nvPr/>
        </p:nvSpPr>
        <p:spPr>
          <a:xfrm>
            <a:off x="8604448" y="0"/>
            <a:ext cx="504056" cy="53411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rgbClr val="000000"/>
                </a:solidFill>
              </a:rPr>
              <a:t>12</a:t>
            </a:r>
            <a:endParaRPr lang="ru-RU" sz="13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 по  изменению  порядка  возвратов </a:t>
            </a:r>
            <a:br>
              <a:rPr lang="ru-RU" sz="22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 средств</a:t>
            </a:r>
            <a:endParaRPr lang="ru-RU" sz="22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32440" y="44624"/>
            <a:ext cx="576064" cy="456728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13</a:t>
            </a:r>
            <a:endParaRPr 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57457250"/>
              </p:ext>
            </p:extLst>
          </p:nvPr>
        </p:nvGraphicFramePr>
        <p:xfrm>
          <a:off x="359024" y="1124744"/>
          <a:ext cx="85334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4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" y="69565"/>
            <a:ext cx="9144000" cy="6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cs typeface="Arial" charset="0"/>
              </a:rPr>
              <a:t>Мероприятия, направленные на реализацию новаций </a:t>
            </a:r>
            <a: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  <a:t>ТК ЕАЭС в части администрирования таможенных платежей</a:t>
            </a:r>
            <a:endParaRPr lang="ru-RU" b="1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784976" y="44624"/>
            <a:ext cx="323528" cy="28803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32017" y="-27384"/>
            <a:ext cx="44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-9524" y="332656"/>
            <a:ext cx="9134475" cy="720643"/>
            <a:chOff x="-9524" y="332656"/>
            <a:chExt cx="9134475" cy="720643"/>
          </a:xfrm>
        </p:grpSpPr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-9524" y="836713"/>
              <a:ext cx="9134475" cy="77932"/>
              <a:chOff x="0" y="459"/>
              <a:chExt cx="5759" cy="44"/>
            </a:xfrm>
          </p:grpSpPr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1" y="459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 bwMode="auto">
            <a:xfrm>
              <a:off x="42395" y="332656"/>
              <a:ext cx="1116000" cy="720643"/>
              <a:chOff x="2706124" y="15139"/>
              <a:chExt cx="4212000" cy="2835303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 flipH="1">
                <a:off x="2706124" y="663211"/>
                <a:ext cx="4212000" cy="204504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2" name="Рисунок 24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3419869" y="15139"/>
                <a:ext cx="2784506" cy="283530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108200" y="1763092"/>
            <a:ext cx="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1F497D"/>
              </a:solidFill>
              <a:cs typeface="Arial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111146784"/>
              </p:ext>
            </p:extLst>
          </p:nvPr>
        </p:nvGraphicFramePr>
        <p:xfrm>
          <a:off x="113603" y="1641648"/>
          <a:ext cx="4314381" cy="513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Прямоугольник 20"/>
          <p:cNvSpPr/>
          <p:nvPr/>
        </p:nvSpPr>
        <p:spPr bwMode="auto">
          <a:xfrm>
            <a:off x="323528" y="1101179"/>
            <a:ext cx="3672408" cy="455613"/>
          </a:xfrm>
          <a:prstGeom prst="rect">
            <a:avLst/>
          </a:prstGeom>
          <a:gradFill rotWithShape="1">
            <a:gsLst>
              <a:gs pos="0">
                <a:srgbClr val="6BB1C9">
                  <a:tint val="50000"/>
                  <a:satMod val="300000"/>
                </a:srgbClr>
              </a:gs>
              <a:gs pos="35000">
                <a:srgbClr val="6BB1C9">
                  <a:tint val="37000"/>
                  <a:satMod val="300000"/>
                </a:srgbClr>
              </a:gs>
              <a:gs pos="100000">
                <a:srgbClr val="6BB1C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BB1C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kern="0" dirty="0" smtClean="0">
                <a:solidFill>
                  <a:srgbClr val="002060"/>
                </a:solidFill>
                <a:cs typeface="Arial" charset="0"/>
              </a:rPr>
              <a:t>Методологические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876973" y="1101179"/>
            <a:ext cx="3882333" cy="455613"/>
          </a:xfrm>
          <a:prstGeom prst="rect">
            <a:avLst/>
          </a:pr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kern="0" dirty="0" smtClean="0">
                <a:solidFill>
                  <a:srgbClr val="003300"/>
                </a:solidFill>
                <a:cs typeface="Arial" charset="0"/>
              </a:rPr>
              <a:t>Технологические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587201773"/>
              </p:ext>
            </p:extLst>
          </p:nvPr>
        </p:nvGraphicFramePr>
        <p:xfrm>
          <a:off x="4669652" y="1667476"/>
          <a:ext cx="4314382" cy="432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365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250825" y="3716338"/>
            <a:ext cx="87137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Выступление советника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Главного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управления федеральных таможенных доходов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тарифного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регулирования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Федеральной таможенной службы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И. А. Чижовой  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«Новации Таможенного кодекса Евразийского экономического союза в части администрирования таможенных платежей </a:t>
            </a: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подходы к их реализации 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в законодательстве Российской Федерации»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1871415" y="44624"/>
            <a:ext cx="5472608" cy="3384376"/>
            <a:chOff x="2706124" y="116631"/>
            <a:chExt cx="4212000" cy="2835301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06124" y="764704"/>
              <a:ext cx="4212000" cy="204504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19871" y="116631"/>
              <a:ext cx="2784505" cy="28353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508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142092" y="36"/>
            <a:ext cx="7534364" cy="7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Решения комиссии в целях реализации положений Кодекса союза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(в части администрирования таможенных платежей) </a:t>
            </a:r>
          </a:p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высокая степень готовности</a:t>
            </a:r>
            <a:endParaRPr lang="ru-RU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8784976" y="44624"/>
            <a:ext cx="323528" cy="28803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588" y="713601"/>
            <a:ext cx="9134475" cy="76200"/>
            <a:chOff x="0" y="459"/>
            <a:chExt cx="5759" cy="44"/>
          </a:xfrm>
          <a:scene3d>
            <a:camera prst="orthographicFront"/>
            <a:lightRig rig="threePt" dir="t">
              <a:rot lat="0" lon="0" rev="5400000"/>
            </a:lightRig>
          </a:scene3d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999" y="-46359"/>
            <a:ext cx="1116000" cy="720000"/>
            <a:chOff x="2706124" y="116631"/>
            <a:chExt cx="4212000" cy="2835301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06124" y="764704"/>
              <a:ext cx="4212000" cy="20450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1" y="116631"/>
              <a:ext cx="2784505" cy="28353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9525" y="787400"/>
            <a:ext cx="9134475" cy="76200"/>
            <a:chOff x="0" y="459"/>
            <a:chExt cx="5759" cy="44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26293" y="949614"/>
            <a:ext cx="9134475" cy="76200"/>
            <a:chOff x="0" y="459"/>
            <a:chExt cx="5759" cy="44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2412423"/>
              </p:ext>
            </p:extLst>
          </p:nvPr>
        </p:nvGraphicFramePr>
        <p:xfrm>
          <a:off x="516394" y="1124744"/>
          <a:ext cx="843034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52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142092" y="110835"/>
            <a:ext cx="7534364" cy="5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Решения комиссии в целях реализации положений Кодекса союза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(в части администрирования таможенных платежей)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8784976" y="44624"/>
            <a:ext cx="323528" cy="28803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588" y="713601"/>
            <a:ext cx="9134475" cy="76200"/>
            <a:chOff x="0" y="459"/>
            <a:chExt cx="5759" cy="44"/>
          </a:xfrm>
          <a:scene3d>
            <a:camera prst="orthographicFront"/>
            <a:lightRig rig="threePt" dir="t">
              <a:rot lat="0" lon="0" rev="5400000"/>
            </a:lightRig>
          </a:scene3d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999" y="-46359"/>
            <a:ext cx="1116000" cy="720000"/>
            <a:chOff x="2706124" y="116631"/>
            <a:chExt cx="4212000" cy="2835301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06124" y="764704"/>
              <a:ext cx="4212000" cy="20450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1" y="116631"/>
              <a:ext cx="2784505" cy="28353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9525" y="787400"/>
            <a:ext cx="9134475" cy="76200"/>
            <a:chOff x="0" y="459"/>
            <a:chExt cx="5759" cy="44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26293" y="949614"/>
            <a:ext cx="9134475" cy="76200"/>
            <a:chOff x="0" y="459"/>
            <a:chExt cx="5759" cy="44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22550442"/>
              </p:ext>
            </p:extLst>
          </p:nvPr>
        </p:nvGraphicFramePr>
        <p:xfrm>
          <a:off x="516394" y="1124744"/>
          <a:ext cx="843034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68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1191" y="2996952"/>
            <a:ext cx="8849977" cy="3744416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190" y="1124744"/>
            <a:ext cx="8849977" cy="1800200"/>
          </a:xfrm>
          <a:prstGeom prst="rect">
            <a:avLst/>
          </a:prstGeom>
          <a:solidFill>
            <a:srgbClr val="C9E9DE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 bwMode="auto">
          <a:xfrm>
            <a:off x="74346" y="880604"/>
            <a:ext cx="8962150" cy="100124"/>
            <a:chOff x="34339" y="1773386"/>
            <a:chExt cx="9073099" cy="714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hilly" dir="t"/>
          </a:scene3d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4339" y="1844824"/>
              <a:ext cx="9071561" cy="0"/>
            </a:xfrm>
            <a:prstGeom prst="line">
              <a:avLst/>
            </a:prstGeom>
            <a:noFill/>
            <a:ln w="88900">
              <a:solidFill>
                <a:srgbClr val="FFFFFF"/>
              </a:solidFill>
              <a:round/>
              <a:headEnd/>
              <a:tailEnd/>
            </a:ln>
            <a:effectLst/>
            <a:sp3d prstMaterial="metal">
              <a:bevelT w="254000" h="196850" prst="cross"/>
              <a:bevelB w="82550" h="120650"/>
            </a:sp3d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5877" y="1773386"/>
              <a:ext cx="9071561" cy="0"/>
            </a:xfrm>
            <a:prstGeom prst="line">
              <a:avLst/>
            </a:prstGeom>
            <a:noFill/>
            <a:ln w="88900">
              <a:solidFill>
                <a:srgbClr val="006600"/>
              </a:solidFill>
              <a:round/>
              <a:headEnd/>
              <a:tailEnd/>
            </a:ln>
            <a:effectLst/>
            <a:sp3d prstMaterial="metal">
              <a:bevelT w="38100" h="95250" prst="cross"/>
            </a:sp3d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0"/>
          <p:cNvGrpSpPr/>
          <p:nvPr/>
        </p:nvGrpSpPr>
        <p:grpSpPr bwMode="auto">
          <a:xfrm>
            <a:off x="114636" y="-27384"/>
            <a:ext cx="1060588" cy="720642"/>
            <a:chOff x="2706124" y="116631"/>
            <a:chExt cx="4212000" cy="2835303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 flipH="1">
              <a:off x="2706124" y="764704"/>
              <a:ext cx="4212000" cy="20450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24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419869" y="116631"/>
              <a:ext cx="2784506" cy="283530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8675688" y="188640"/>
            <a:ext cx="288925" cy="287338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>
              <a:defRPr/>
            </a:pPr>
            <a:endParaRPr lang="ru-RU" alt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defRPr/>
            </a:pPr>
            <a:endParaRPr lang="ru-RU" alt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5224" y="193899"/>
            <a:ext cx="7500464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нововведения  Таможенного кодекса ЕАЭС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части администрирования таможенных платежей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3561980"/>
              </p:ext>
            </p:extLst>
          </p:nvPr>
        </p:nvGraphicFramePr>
        <p:xfrm>
          <a:off x="294358" y="1124744"/>
          <a:ext cx="85257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54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Изменение порядка учета и использования </a:t>
            </a:r>
            <a:br>
              <a:rPr lang="ru-RU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авансовых платежей </a:t>
            </a:r>
          </a:p>
        </p:txBody>
      </p:sp>
      <p:sp>
        <p:nvSpPr>
          <p:cNvPr id="20" name="Овал 19"/>
          <p:cNvSpPr/>
          <p:nvPr/>
        </p:nvSpPr>
        <p:spPr>
          <a:xfrm>
            <a:off x="8784976" y="44624"/>
            <a:ext cx="323528" cy="28803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-9524" y="332656"/>
            <a:ext cx="9134475" cy="720643"/>
            <a:chOff x="-9524" y="332656"/>
            <a:chExt cx="9134475" cy="720643"/>
          </a:xfrm>
        </p:grpSpPr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-9524" y="836713"/>
              <a:ext cx="9134475" cy="77932"/>
              <a:chOff x="0" y="459"/>
              <a:chExt cx="5759" cy="44"/>
            </a:xfrm>
          </p:grpSpPr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1" y="459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 bwMode="auto">
            <a:xfrm>
              <a:off x="42395" y="332656"/>
              <a:ext cx="1116000" cy="720643"/>
              <a:chOff x="2706124" y="15139"/>
              <a:chExt cx="4212000" cy="2835303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 flipH="1">
                <a:off x="2706124" y="663211"/>
                <a:ext cx="4212000" cy="204504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Рисунок 24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3419869" y="15139"/>
                <a:ext cx="2784506" cy="283530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39" name="Полилиния 38"/>
          <p:cNvSpPr/>
          <p:nvPr/>
        </p:nvSpPr>
        <p:spPr>
          <a:xfrm>
            <a:off x="186512" y="1141544"/>
            <a:ext cx="3593400" cy="703279"/>
          </a:xfrm>
          <a:custGeom>
            <a:avLst/>
            <a:gdLst>
              <a:gd name="connsiteX0" fmla="*/ 0 w 2520450"/>
              <a:gd name="connsiteY0" fmla="*/ 63011 h 630112"/>
              <a:gd name="connsiteX1" fmla="*/ 63011 w 2520450"/>
              <a:gd name="connsiteY1" fmla="*/ 0 h 630112"/>
              <a:gd name="connsiteX2" fmla="*/ 2457439 w 2520450"/>
              <a:gd name="connsiteY2" fmla="*/ 0 h 630112"/>
              <a:gd name="connsiteX3" fmla="*/ 2520450 w 2520450"/>
              <a:gd name="connsiteY3" fmla="*/ 63011 h 630112"/>
              <a:gd name="connsiteX4" fmla="*/ 2520450 w 2520450"/>
              <a:gd name="connsiteY4" fmla="*/ 567101 h 630112"/>
              <a:gd name="connsiteX5" fmla="*/ 2457439 w 2520450"/>
              <a:gd name="connsiteY5" fmla="*/ 630112 h 630112"/>
              <a:gd name="connsiteX6" fmla="*/ 63011 w 2520450"/>
              <a:gd name="connsiteY6" fmla="*/ 630112 h 630112"/>
              <a:gd name="connsiteX7" fmla="*/ 0 w 2520450"/>
              <a:gd name="connsiteY7" fmla="*/ 567101 h 630112"/>
              <a:gd name="connsiteX8" fmla="*/ 0 w 2520450"/>
              <a:gd name="connsiteY8" fmla="*/ 63011 h 63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450" h="630112">
                <a:moveTo>
                  <a:pt x="0" y="63011"/>
                </a:moveTo>
                <a:cubicBezTo>
                  <a:pt x="0" y="28211"/>
                  <a:pt x="28211" y="0"/>
                  <a:pt x="63011" y="0"/>
                </a:cubicBezTo>
                <a:lnTo>
                  <a:pt x="2457439" y="0"/>
                </a:lnTo>
                <a:cubicBezTo>
                  <a:pt x="2492239" y="0"/>
                  <a:pt x="2520450" y="28211"/>
                  <a:pt x="2520450" y="63011"/>
                </a:cubicBezTo>
                <a:lnTo>
                  <a:pt x="2520450" y="567101"/>
                </a:lnTo>
                <a:cubicBezTo>
                  <a:pt x="2520450" y="601901"/>
                  <a:pt x="2492239" y="630112"/>
                  <a:pt x="2457439" y="630112"/>
                </a:cubicBezTo>
                <a:lnTo>
                  <a:pt x="63011" y="630112"/>
                </a:lnTo>
                <a:cubicBezTo>
                  <a:pt x="28211" y="630112"/>
                  <a:pt x="0" y="601901"/>
                  <a:pt x="0" y="567101"/>
                </a:cubicBezTo>
                <a:lnTo>
                  <a:pt x="0" y="63011"/>
                </a:lnTo>
                <a:close/>
              </a:path>
            </a:pathLst>
          </a:cu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cs typeface="Times New Roman" pitchFamily="18" charset="0"/>
              </a:rPr>
              <a:t>Действующий порядок администрирования денежных средств</a:t>
            </a:r>
            <a:endParaRPr lang="ru-RU" sz="1600" b="1" kern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07724" y="2929030"/>
            <a:ext cx="2811108" cy="669344"/>
          </a:xfrm>
          <a:custGeom>
            <a:avLst/>
            <a:gdLst>
              <a:gd name="connsiteX0" fmla="*/ 0 w 2811108"/>
              <a:gd name="connsiteY0" fmla="*/ 70915 h 709153"/>
              <a:gd name="connsiteX1" fmla="*/ 70915 w 2811108"/>
              <a:gd name="connsiteY1" fmla="*/ 0 h 709153"/>
              <a:gd name="connsiteX2" fmla="*/ 2740193 w 2811108"/>
              <a:gd name="connsiteY2" fmla="*/ 0 h 709153"/>
              <a:gd name="connsiteX3" fmla="*/ 2811108 w 2811108"/>
              <a:gd name="connsiteY3" fmla="*/ 70915 h 709153"/>
              <a:gd name="connsiteX4" fmla="*/ 2811108 w 2811108"/>
              <a:gd name="connsiteY4" fmla="*/ 638238 h 709153"/>
              <a:gd name="connsiteX5" fmla="*/ 2740193 w 2811108"/>
              <a:gd name="connsiteY5" fmla="*/ 709153 h 709153"/>
              <a:gd name="connsiteX6" fmla="*/ 70915 w 2811108"/>
              <a:gd name="connsiteY6" fmla="*/ 709153 h 709153"/>
              <a:gd name="connsiteX7" fmla="*/ 0 w 2811108"/>
              <a:gd name="connsiteY7" fmla="*/ 638238 h 709153"/>
              <a:gd name="connsiteX8" fmla="*/ 0 w 2811108"/>
              <a:gd name="connsiteY8" fmla="*/ 70915 h 7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108" h="709153">
                <a:moveTo>
                  <a:pt x="0" y="70915"/>
                </a:moveTo>
                <a:cubicBezTo>
                  <a:pt x="0" y="31750"/>
                  <a:pt x="31750" y="0"/>
                  <a:pt x="70915" y="0"/>
                </a:cubicBezTo>
                <a:lnTo>
                  <a:pt x="2740193" y="0"/>
                </a:lnTo>
                <a:cubicBezTo>
                  <a:pt x="2779358" y="0"/>
                  <a:pt x="2811108" y="31750"/>
                  <a:pt x="2811108" y="70915"/>
                </a:cubicBezTo>
                <a:lnTo>
                  <a:pt x="2811108" y="638238"/>
                </a:lnTo>
                <a:cubicBezTo>
                  <a:pt x="2811108" y="677403"/>
                  <a:pt x="2779358" y="709153"/>
                  <a:pt x="2740193" y="709153"/>
                </a:cubicBezTo>
                <a:lnTo>
                  <a:pt x="70915" y="709153"/>
                </a:lnTo>
                <a:cubicBezTo>
                  <a:pt x="31750" y="709153"/>
                  <a:pt x="0" y="677403"/>
                  <a:pt x="0" y="638238"/>
                </a:cubicBezTo>
                <a:lnTo>
                  <a:pt x="0" y="70915"/>
                </a:lnTo>
                <a:close/>
              </a:path>
            </a:pathLst>
          </a:cu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  <a:t>Лицевой счет в каждой таможне декларирования</a:t>
            </a:r>
            <a:endParaRPr lang="ru-RU" sz="1500" b="1" kern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1612602" y="4129977"/>
            <a:ext cx="110269" cy="110269"/>
          </a:xfrm>
          <a:prstGeom prst="rightArrow">
            <a:avLst>
              <a:gd name="adj1" fmla="val 66700"/>
              <a:gd name="adj2" fmla="val 50000"/>
            </a:avLst>
          </a:prstGeom>
          <a:noFill/>
          <a:ln>
            <a:noFill/>
          </a:ln>
          <a:effectLst/>
        </p:spPr>
      </p:sp>
      <p:sp>
        <p:nvSpPr>
          <p:cNvPr id="52" name="Полилиния 51"/>
          <p:cNvSpPr/>
          <p:nvPr/>
        </p:nvSpPr>
        <p:spPr>
          <a:xfrm>
            <a:off x="212083" y="2034052"/>
            <a:ext cx="2811108" cy="700688"/>
          </a:xfrm>
          <a:custGeom>
            <a:avLst/>
            <a:gdLst>
              <a:gd name="connsiteX0" fmla="*/ 0 w 2811108"/>
              <a:gd name="connsiteY0" fmla="*/ 85179 h 851792"/>
              <a:gd name="connsiteX1" fmla="*/ 85179 w 2811108"/>
              <a:gd name="connsiteY1" fmla="*/ 0 h 851792"/>
              <a:gd name="connsiteX2" fmla="*/ 2725929 w 2811108"/>
              <a:gd name="connsiteY2" fmla="*/ 0 h 851792"/>
              <a:gd name="connsiteX3" fmla="*/ 2811108 w 2811108"/>
              <a:gd name="connsiteY3" fmla="*/ 85179 h 851792"/>
              <a:gd name="connsiteX4" fmla="*/ 2811108 w 2811108"/>
              <a:gd name="connsiteY4" fmla="*/ 766613 h 851792"/>
              <a:gd name="connsiteX5" fmla="*/ 2725929 w 2811108"/>
              <a:gd name="connsiteY5" fmla="*/ 851792 h 851792"/>
              <a:gd name="connsiteX6" fmla="*/ 85179 w 2811108"/>
              <a:gd name="connsiteY6" fmla="*/ 851792 h 851792"/>
              <a:gd name="connsiteX7" fmla="*/ 0 w 2811108"/>
              <a:gd name="connsiteY7" fmla="*/ 766613 h 851792"/>
              <a:gd name="connsiteX8" fmla="*/ 0 w 2811108"/>
              <a:gd name="connsiteY8" fmla="*/ 85179 h 85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108" h="851792">
                <a:moveTo>
                  <a:pt x="0" y="85179"/>
                </a:moveTo>
                <a:cubicBezTo>
                  <a:pt x="0" y="38136"/>
                  <a:pt x="38136" y="0"/>
                  <a:pt x="85179" y="0"/>
                </a:cubicBezTo>
                <a:lnTo>
                  <a:pt x="2725929" y="0"/>
                </a:lnTo>
                <a:cubicBezTo>
                  <a:pt x="2772972" y="0"/>
                  <a:pt x="2811108" y="38136"/>
                  <a:pt x="2811108" y="85179"/>
                </a:cubicBezTo>
                <a:lnTo>
                  <a:pt x="2811108" y="766613"/>
                </a:lnTo>
                <a:cubicBezTo>
                  <a:pt x="2811108" y="813656"/>
                  <a:pt x="2772972" y="851792"/>
                  <a:pt x="2725929" y="851792"/>
                </a:cubicBezTo>
                <a:lnTo>
                  <a:pt x="85179" y="851792"/>
                </a:lnTo>
                <a:cubicBezTo>
                  <a:pt x="38136" y="851792"/>
                  <a:pt x="0" y="813656"/>
                  <a:pt x="0" y="766613"/>
                </a:cubicBezTo>
                <a:lnTo>
                  <a:pt x="0" y="85179"/>
                </a:lnTo>
                <a:close/>
              </a:path>
            </a:pathLst>
          </a:cu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  <a:t>Отдельный платежный документ для каждого вида платежа</a:t>
            </a:r>
            <a:endParaRPr lang="ru-RU" sz="1500" b="1" kern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223893" y="3881622"/>
            <a:ext cx="2811108" cy="654888"/>
          </a:xfrm>
          <a:custGeom>
            <a:avLst/>
            <a:gdLst>
              <a:gd name="connsiteX0" fmla="*/ 0 w 2811108"/>
              <a:gd name="connsiteY0" fmla="*/ 69183 h 691825"/>
              <a:gd name="connsiteX1" fmla="*/ 69183 w 2811108"/>
              <a:gd name="connsiteY1" fmla="*/ 0 h 691825"/>
              <a:gd name="connsiteX2" fmla="*/ 2741926 w 2811108"/>
              <a:gd name="connsiteY2" fmla="*/ 0 h 691825"/>
              <a:gd name="connsiteX3" fmla="*/ 2811109 w 2811108"/>
              <a:gd name="connsiteY3" fmla="*/ 69183 h 691825"/>
              <a:gd name="connsiteX4" fmla="*/ 2811108 w 2811108"/>
              <a:gd name="connsiteY4" fmla="*/ 622643 h 691825"/>
              <a:gd name="connsiteX5" fmla="*/ 2741925 w 2811108"/>
              <a:gd name="connsiteY5" fmla="*/ 691826 h 691825"/>
              <a:gd name="connsiteX6" fmla="*/ 69183 w 2811108"/>
              <a:gd name="connsiteY6" fmla="*/ 691825 h 691825"/>
              <a:gd name="connsiteX7" fmla="*/ 0 w 2811108"/>
              <a:gd name="connsiteY7" fmla="*/ 622642 h 691825"/>
              <a:gd name="connsiteX8" fmla="*/ 0 w 2811108"/>
              <a:gd name="connsiteY8" fmla="*/ 69183 h 69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108" h="691825">
                <a:moveTo>
                  <a:pt x="0" y="69183"/>
                </a:moveTo>
                <a:cubicBezTo>
                  <a:pt x="0" y="30974"/>
                  <a:pt x="30974" y="0"/>
                  <a:pt x="69183" y="0"/>
                </a:cubicBezTo>
                <a:lnTo>
                  <a:pt x="2741926" y="0"/>
                </a:lnTo>
                <a:cubicBezTo>
                  <a:pt x="2780135" y="0"/>
                  <a:pt x="2811109" y="30974"/>
                  <a:pt x="2811109" y="69183"/>
                </a:cubicBezTo>
                <a:cubicBezTo>
                  <a:pt x="2811109" y="253670"/>
                  <a:pt x="2811108" y="438156"/>
                  <a:pt x="2811108" y="622643"/>
                </a:cubicBezTo>
                <a:cubicBezTo>
                  <a:pt x="2811108" y="660852"/>
                  <a:pt x="2780134" y="691826"/>
                  <a:pt x="2741925" y="691826"/>
                </a:cubicBezTo>
                <a:lnTo>
                  <a:pt x="69183" y="691825"/>
                </a:lnTo>
                <a:cubicBezTo>
                  <a:pt x="30974" y="691825"/>
                  <a:pt x="0" y="660851"/>
                  <a:pt x="0" y="622642"/>
                </a:cubicBezTo>
                <a:lnTo>
                  <a:pt x="0" y="69183"/>
                </a:lnTo>
                <a:close/>
              </a:path>
            </a:pathLst>
          </a:cu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50" b="1" kern="0" dirty="0" smtClean="0">
                <a:solidFill>
                  <a:srgbClr val="002060"/>
                </a:solidFill>
                <a:cs typeface="Times New Roman" pitchFamily="18" charset="0"/>
              </a:rPr>
              <a:t>На </a:t>
            </a:r>
            <a:r>
              <a:rPr lang="ru-RU" sz="1450" b="1" kern="0" dirty="0">
                <a:solidFill>
                  <a:srgbClr val="002060"/>
                </a:solidFill>
                <a:cs typeface="Times New Roman" pitchFamily="18" charset="0"/>
              </a:rPr>
              <a:t>таможенных постах </a:t>
            </a:r>
            <a:r>
              <a:rPr lang="ru-RU" sz="1450" b="1" kern="0" dirty="0" smtClean="0">
                <a:solidFill>
                  <a:srgbClr val="002060"/>
                </a:solidFill>
                <a:cs typeface="Times New Roman" pitchFamily="18" charset="0"/>
              </a:rPr>
              <a:t>таможни, в </a:t>
            </a:r>
            <a:r>
              <a:rPr lang="ru-RU" sz="1450" b="1" kern="0" dirty="0">
                <a:solidFill>
                  <a:srgbClr val="002060"/>
                </a:solidFill>
                <a:cs typeface="Times New Roman" pitchFamily="18" charset="0"/>
              </a:rPr>
              <a:t>которой у </a:t>
            </a:r>
            <a:r>
              <a:rPr lang="ru-RU" sz="1450" b="1" kern="0" dirty="0" smtClean="0">
                <a:solidFill>
                  <a:srgbClr val="002060"/>
                </a:solidFill>
                <a:cs typeface="Times New Roman" pitchFamily="18" charset="0"/>
              </a:rPr>
              <a:t>участника </a:t>
            </a:r>
            <a:r>
              <a:rPr lang="ru-RU" sz="1450" b="1" kern="0" dirty="0">
                <a:solidFill>
                  <a:srgbClr val="002060"/>
                </a:solidFill>
                <a:cs typeface="Times New Roman" pitchFamily="18" charset="0"/>
              </a:rPr>
              <a:t>ВЭД открыт лицевой счет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197631" y="5799696"/>
            <a:ext cx="2810957" cy="653640"/>
          </a:xfrm>
          <a:custGeom>
            <a:avLst/>
            <a:gdLst>
              <a:gd name="connsiteX0" fmla="*/ 0 w 2810957"/>
              <a:gd name="connsiteY0" fmla="*/ 89979 h 899788"/>
              <a:gd name="connsiteX1" fmla="*/ 89979 w 2810957"/>
              <a:gd name="connsiteY1" fmla="*/ 0 h 899788"/>
              <a:gd name="connsiteX2" fmla="*/ 2720978 w 2810957"/>
              <a:gd name="connsiteY2" fmla="*/ 0 h 899788"/>
              <a:gd name="connsiteX3" fmla="*/ 2810957 w 2810957"/>
              <a:gd name="connsiteY3" fmla="*/ 89979 h 899788"/>
              <a:gd name="connsiteX4" fmla="*/ 2810957 w 2810957"/>
              <a:gd name="connsiteY4" fmla="*/ 809809 h 899788"/>
              <a:gd name="connsiteX5" fmla="*/ 2720978 w 2810957"/>
              <a:gd name="connsiteY5" fmla="*/ 899788 h 899788"/>
              <a:gd name="connsiteX6" fmla="*/ 89979 w 2810957"/>
              <a:gd name="connsiteY6" fmla="*/ 899788 h 899788"/>
              <a:gd name="connsiteX7" fmla="*/ 0 w 2810957"/>
              <a:gd name="connsiteY7" fmla="*/ 809809 h 899788"/>
              <a:gd name="connsiteX8" fmla="*/ 0 w 2810957"/>
              <a:gd name="connsiteY8" fmla="*/ 89979 h 89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957" h="899788">
                <a:moveTo>
                  <a:pt x="0" y="89979"/>
                </a:moveTo>
                <a:cubicBezTo>
                  <a:pt x="0" y="40285"/>
                  <a:pt x="40285" y="0"/>
                  <a:pt x="89979" y="0"/>
                </a:cubicBezTo>
                <a:lnTo>
                  <a:pt x="2720978" y="0"/>
                </a:lnTo>
                <a:cubicBezTo>
                  <a:pt x="2770672" y="0"/>
                  <a:pt x="2810957" y="40285"/>
                  <a:pt x="2810957" y="89979"/>
                </a:cubicBezTo>
                <a:lnTo>
                  <a:pt x="2810957" y="809809"/>
                </a:lnTo>
                <a:cubicBezTo>
                  <a:pt x="2810957" y="859503"/>
                  <a:pt x="2770672" y="899788"/>
                  <a:pt x="2720978" y="899788"/>
                </a:cubicBezTo>
                <a:lnTo>
                  <a:pt x="89979" y="899788"/>
                </a:lnTo>
                <a:cubicBezTo>
                  <a:pt x="40285" y="899788"/>
                  <a:pt x="0" y="859503"/>
                  <a:pt x="0" y="809809"/>
                </a:cubicBezTo>
                <a:lnTo>
                  <a:pt x="0" y="89979"/>
                </a:lnTo>
                <a:close/>
              </a:path>
            </a:pathLst>
          </a:cu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500" b="1" kern="0" dirty="0">
                <a:solidFill>
                  <a:srgbClr val="002060"/>
                </a:solidFill>
                <a:cs typeface="Times New Roman" pitchFamily="18" charset="0"/>
              </a:rPr>
              <a:t>письменном виде </a:t>
            </a:r>
            <a: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1500" b="1" kern="0" dirty="0">
                <a:solidFill>
                  <a:srgbClr val="002060"/>
                </a:solidFill>
                <a:cs typeface="Times New Roman" pitchFamily="18" charset="0"/>
              </a:rPr>
              <a:t>таможенном органе </a:t>
            </a:r>
            <a: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  <a:t>декларирования</a:t>
            </a:r>
            <a:endParaRPr lang="ru-RU" sz="1500" b="1" kern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5126261" y="1141545"/>
            <a:ext cx="3879972" cy="630112"/>
          </a:xfrm>
          <a:custGeom>
            <a:avLst/>
            <a:gdLst>
              <a:gd name="connsiteX0" fmla="*/ 0 w 2653479"/>
              <a:gd name="connsiteY0" fmla="*/ 63011 h 630112"/>
              <a:gd name="connsiteX1" fmla="*/ 63011 w 2653479"/>
              <a:gd name="connsiteY1" fmla="*/ 0 h 630112"/>
              <a:gd name="connsiteX2" fmla="*/ 2590468 w 2653479"/>
              <a:gd name="connsiteY2" fmla="*/ 0 h 630112"/>
              <a:gd name="connsiteX3" fmla="*/ 2653479 w 2653479"/>
              <a:gd name="connsiteY3" fmla="*/ 63011 h 630112"/>
              <a:gd name="connsiteX4" fmla="*/ 2653479 w 2653479"/>
              <a:gd name="connsiteY4" fmla="*/ 567101 h 630112"/>
              <a:gd name="connsiteX5" fmla="*/ 2590468 w 2653479"/>
              <a:gd name="connsiteY5" fmla="*/ 630112 h 630112"/>
              <a:gd name="connsiteX6" fmla="*/ 63011 w 2653479"/>
              <a:gd name="connsiteY6" fmla="*/ 630112 h 630112"/>
              <a:gd name="connsiteX7" fmla="*/ 0 w 2653479"/>
              <a:gd name="connsiteY7" fmla="*/ 567101 h 630112"/>
              <a:gd name="connsiteX8" fmla="*/ 0 w 2653479"/>
              <a:gd name="connsiteY8" fmla="*/ 63011 h 63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479" h="630112">
                <a:moveTo>
                  <a:pt x="0" y="63011"/>
                </a:moveTo>
                <a:cubicBezTo>
                  <a:pt x="0" y="28211"/>
                  <a:pt x="28211" y="0"/>
                  <a:pt x="63011" y="0"/>
                </a:cubicBezTo>
                <a:lnTo>
                  <a:pt x="2590468" y="0"/>
                </a:lnTo>
                <a:cubicBezTo>
                  <a:pt x="2625268" y="0"/>
                  <a:pt x="2653479" y="28211"/>
                  <a:pt x="2653479" y="63011"/>
                </a:cubicBezTo>
                <a:lnTo>
                  <a:pt x="2653479" y="567101"/>
                </a:lnTo>
                <a:cubicBezTo>
                  <a:pt x="2653479" y="601901"/>
                  <a:pt x="2625268" y="630112"/>
                  <a:pt x="2590468" y="630112"/>
                </a:cubicBezTo>
                <a:lnTo>
                  <a:pt x="63011" y="630112"/>
                </a:lnTo>
                <a:cubicBezTo>
                  <a:pt x="28211" y="630112"/>
                  <a:pt x="0" y="601901"/>
                  <a:pt x="0" y="567101"/>
                </a:cubicBezTo>
                <a:lnTo>
                  <a:pt x="0" y="63011"/>
                </a:lnTo>
                <a:close/>
              </a:path>
            </a:pathLst>
          </a:custGeom>
          <a:gradFill rotWithShape="1">
            <a:gsLst>
              <a:gs pos="0">
                <a:srgbClr val="9CB084">
                  <a:tint val="50000"/>
                  <a:satMod val="300000"/>
                </a:srgbClr>
              </a:gs>
              <a:gs pos="35000">
                <a:srgbClr val="9CB084">
                  <a:tint val="37000"/>
                  <a:satMod val="300000"/>
                </a:srgbClr>
              </a:gs>
              <a:gs pos="100000">
                <a:srgbClr val="9CB08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B08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596" tIns="40596" rIns="40596" bIns="405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kern="0" dirty="0" smtClean="0">
                <a:solidFill>
                  <a:srgbClr val="006600"/>
                </a:solidFill>
                <a:cs typeface="Times New Roman" pitchFamily="18" charset="0"/>
              </a:rPr>
              <a:t>Реализация норм </a:t>
            </a:r>
            <a:br>
              <a:rPr lang="ru-RU" b="1" kern="0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b="1" kern="0" dirty="0" smtClean="0">
                <a:solidFill>
                  <a:srgbClr val="006600"/>
                </a:solidFill>
                <a:cs typeface="Times New Roman" pitchFamily="18" charset="0"/>
              </a:rPr>
              <a:t>Таможенного кодекса ЕАЭС</a:t>
            </a:r>
            <a:endParaRPr lang="ru-RU" b="1" kern="0" dirty="0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6129546" y="2961669"/>
            <a:ext cx="2847693" cy="636704"/>
          </a:xfrm>
          <a:custGeom>
            <a:avLst/>
            <a:gdLst>
              <a:gd name="connsiteX0" fmla="*/ 0 w 2812091"/>
              <a:gd name="connsiteY0" fmla="*/ 77898 h 778982"/>
              <a:gd name="connsiteX1" fmla="*/ 77898 w 2812091"/>
              <a:gd name="connsiteY1" fmla="*/ 0 h 778982"/>
              <a:gd name="connsiteX2" fmla="*/ 2734193 w 2812091"/>
              <a:gd name="connsiteY2" fmla="*/ 0 h 778982"/>
              <a:gd name="connsiteX3" fmla="*/ 2812091 w 2812091"/>
              <a:gd name="connsiteY3" fmla="*/ 77898 h 778982"/>
              <a:gd name="connsiteX4" fmla="*/ 2812091 w 2812091"/>
              <a:gd name="connsiteY4" fmla="*/ 701084 h 778982"/>
              <a:gd name="connsiteX5" fmla="*/ 2734193 w 2812091"/>
              <a:gd name="connsiteY5" fmla="*/ 778982 h 778982"/>
              <a:gd name="connsiteX6" fmla="*/ 77898 w 2812091"/>
              <a:gd name="connsiteY6" fmla="*/ 778982 h 778982"/>
              <a:gd name="connsiteX7" fmla="*/ 0 w 2812091"/>
              <a:gd name="connsiteY7" fmla="*/ 701084 h 778982"/>
              <a:gd name="connsiteX8" fmla="*/ 0 w 2812091"/>
              <a:gd name="connsiteY8" fmla="*/ 77898 h 77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091" h="778982">
                <a:moveTo>
                  <a:pt x="0" y="77898"/>
                </a:moveTo>
                <a:cubicBezTo>
                  <a:pt x="0" y="34876"/>
                  <a:pt x="34876" y="0"/>
                  <a:pt x="77898" y="0"/>
                </a:cubicBezTo>
                <a:lnTo>
                  <a:pt x="2734193" y="0"/>
                </a:lnTo>
                <a:cubicBezTo>
                  <a:pt x="2777215" y="0"/>
                  <a:pt x="2812091" y="34876"/>
                  <a:pt x="2812091" y="77898"/>
                </a:cubicBezTo>
                <a:lnTo>
                  <a:pt x="2812091" y="701084"/>
                </a:lnTo>
                <a:cubicBezTo>
                  <a:pt x="2812091" y="744106"/>
                  <a:pt x="2777215" y="778982"/>
                  <a:pt x="2734193" y="778982"/>
                </a:cubicBezTo>
                <a:lnTo>
                  <a:pt x="77898" y="778982"/>
                </a:lnTo>
                <a:cubicBezTo>
                  <a:pt x="34876" y="778982"/>
                  <a:pt x="0" y="744106"/>
                  <a:pt x="0" y="701084"/>
                </a:cubicBezTo>
                <a:lnTo>
                  <a:pt x="0" y="77898"/>
                </a:lnTo>
                <a:close/>
              </a:path>
            </a:pathLst>
          </a:custGeom>
          <a:gradFill rotWithShape="1">
            <a:gsLst>
              <a:gs pos="0">
                <a:srgbClr val="9CB084">
                  <a:tint val="50000"/>
                  <a:satMod val="300000"/>
                </a:srgbClr>
              </a:gs>
              <a:gs pos="35000">
                <a:srgbClr val="9CB084">
                  <a:tint val="37000"/>
                  <a:satMod val="300000"/>
                </a:srgbClr>
              </a:gs>
              <a:gs pos="100000">
                <a:srgbClr val="9CB08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B08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596" tIns="40596" rIns="40596" bIns="405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kern="0" dirty="0" smtClean="0">
                <a:solidFill>
                  <a:srgbClr val="006600"/>
                </a:solidFill>
                <a:cs typeface="Times New Roman" pitchFamily="18" charset="0"/>
              </a:rPr>
              <a:t>Единый лицевой счет на центральном уровне</a:t>
            </a:r>
            <a:endParaRPr lang="ru-RU" sz="1500" b="1" kern="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5483774">
            <a:off x="7658313" y="4176819"/>
            <a:ext cx="78111" cy="110269"/>
          </a:xfrm>
          <a:prstGeom prst="rightArrow">
            <a:avLst>
              <a:gd name="adj1" fmla="val 66700"/>
              <a:gd name="adj2" fmla="val 50000"/>
            </a:avLst>
          </a:prstGeom>
          <a:noFill/>
          <a:ln>
            <a:noFill/>
          </a:ln>
          <a:effectLst/>
        </p:spPr>
      </p:sp>
      <p:sp>
        <p:nvSpPr>
          <p:cNvPr id="58" name="Полилиния 57"/>
          <p:cNvSpPr/>
          <p:nvPr/>
        </p:nvSpPr>
        <p:spPr>
          <a:xfrm>
            <a:off x="6133905" y="2034053"/>
            <a:ext cx="2847693" cy="700688"/>
          </a:xfrm>
          <a:custGeom>
            <a:avLst/>
            <a:gdLst>
              <a:gd name="connsiteX0" fmla="*/ 0 w 2812091"/>
              <a:gd name="connsiteY0" fmla="*/ 81026 h 810255"/>
              <a:gd name="connsiteX1" fmla="*/ 81026 w 2812091"/>
              <a:gd name="connsiteY1" fmla="*/ 0 h 810255"/>
              <a:gd name="connsiteX2" fmla="*/ 2731066 w 2812091"/>
              <a:gd name="connsiteY2" fmla="*/ 0 h 810255"/>
              <a:gd name="connsiteX3" fmla="*/ 2812092 w 2812091"/>
              <a:gd name="connsiteY3" fmla="*/ 81026 h 810255"/>
              <a:gd name="connsiteX4" fmla="*/ 2812091 w 2812091"/>
              <a:gd name="connsiteY4" fmla="*/ 729230 h 810255"/>
              <a:gd name="connsiteX5" fmla="*/ 2731065 w 2812091"/>
              <a:gd name="connsiteY5" fmla="*/ 810256 h 810255"/>
              <a:gd name="connsiteX6" fmla="*/ 81026 w 2812091"/>
              <a:gd name="connsiteY6" fmla="*/ 810255 h 810255"/>
              <a:gd name="connsiteX7" fmla="*/ 0 w 2812091"/>
              <a:gd name="connsiteY7" fmla="*/ 729229 h 810255"/>
              <a:gd name="connsiteX8" fmla="*/ 0 w 2812091"/>
              <a:gd name="connsiteY8" fmla="*/ 81026 h 81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091" h="810255">
                <a:moveTo>
                  <a:pt x="0" y="81026"/>
                </a:moveTo>
                <a:cubicBezTo>
                  <a:pt x="0" y="36277"/>
                  <a:pt x="36277" y="0"/>
                  <a:pt x="81026" y="0"/>
                </a:cubicBezTo>
                <a:lnTo>
                  <a:pt x="2731066" y="0"/>
                </a:lnTo>
                <a:cubicBezTo>
                  <a:pt x="2775815" y="0"/>
                  <a:pt x="2812092" y="36277"/>
                  <a:pt x="2812092" y="81026"/>
                </a:cubicBezTo>
                <a:cubicBezTo>
                  <a:pt x="2812092" y="297094"/>
                  <a:pt x="2812091" y="513162"/>
                  <a:pt x="2812091" y="729230"/>
                </a:cubicBezTo>
                <a:cubicBezTo>
                  <a:pt x="2812091" y="773979"/>
                  <a:pt x="2775814" y="810256"/>
                  <a:pt x="2731065" y="810256"/>
                </a:cubicBezTo>
                <a:lnTo>
                  <a:pt x="81026" y="810255"/>
                </a:lnTo>
                <a:cubicBezTo>
                  <a:pt x="36277" y="810255"/>
                  <a:pt x="0" y="773978"/>
                  <a:pt x="0" y="729229"/>
                </a:cubicBezTo>
                <a:lnTo>
                  <a:pt x="0" y="81026"/>
                </a:lnTo>
                <a:close/>
              </a:path>
            </a:pathLst>
          </a:custGeom>
          <a:gradFill rotWithShape="1">
            <a:gsLst>
              <a:gs pos="0">
                <a:srgbClr val="9CB084">
                  <a:tint val="50000"/>
                  <a:satMod val="300000"/>
                </a:srgbClr>
              </a:gs>
              <a:gs pos="35000">
                <a:srgbClr val="9CB084">
                  <a:tint val="37000"/>
                  <a:satMod val="300000"/>
                </a:srgbClr>
              </a:gs>
              <a:gs pos="100000">
                <a:srgbClr val="9CB08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B08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1512" tIns="41512" rIns="41512" bIns="4151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kern="0" dirty="0" smtClean="0">
                <a:solidFill>
                  <a:srgbClr val="006600"/>
                </a:solidFill>
                <a:cs typeface="Times New Roman" pitchFamily="18" charset="0"/>
              </a:rPr>
              <a:t>Единый платежный документ </a:t>
            </a:r>
            <a:br>
              <a:rPr lang="ru-RU" sz="1500" b="1" kern="0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500" b="1" kern="0" dirty="0" smtClean="0">
                <a:solidFill>
                  <a:srgbClr val="006600"/>
                </a:solidFill>
                <a:cs typeface="Times New Roman" pitchFamily="18" charset="0"/>
              </a:rPr>
              <a:t>для оплаты любого вида таможенного платежа</a:t>
            </a:r>
            <a:endParaRPr lang="ru-RU" sz="1500" b="1" kern="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6145716" y="3881620"/>
            <a:ext cx="2847692" cy="654889"/>
          </a:xfrm>
          <a:custGeom>
            <a:avLst/>
            <a:gdLst>
              <a:gd name="connsiteX0" fmla="*/ 0 w 2812091"/>
              <a:gd name="connsiteY0" fmla="*/ 63011 h 630112"/>
              <a:gd name="connsiteX1" fmla="*/ 63011 w 2812091"/>
              <a:gd name="connsiteY1" fmla="*/ 0 h 630112"/>
              <a:gd name="connsiteX2" fmla="*/ 2749080 w 2812091"/>
              <a:gd name="connsiteY2" fmla="*/ 0 h 630112"/>
              <a:gd name="connsiteX3" fmla="*/ 2812091 w 2812091"/>
              <a:gd name="connsiteY3" fmla="*/ 63011 h 630112"/>
              <a:gd name="connsiteX4" fmla="*/ 2812091 w 2812091"/>
              <a:gd name="connsiteY4" fmla="*/ 567101 h 630112"/>
              <a:gd name="connsiteX5" fmla="*/ 2749080 w 2812091"/>
              <a:gd name="connsiteY5" fmla="*/ 630112 h 630112"/>
              <a:gd name="connsiteX6" fmla="*/ 63011 w 2812091"/>
              <a:gd name="connsiteY6" fmla="*/ 630112 h 630112"/>
              <a:gd name="connsiteX7" fmla="*/ 0 w 2812091"/>
              <a:gd name="connsiteY7" fmla="*/ 567101 h 630112"/>
              <a:gd name="connsiteX8" fmla="*/ 0 w 2812091"/>
              <a:gd name="connsiteY8" fmla="*/ 63011 h 63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091" h="630112">
                <a:moveTo>
                  <a:pt x="0" y="63011"/>
                </a:moveTo>
                <a:cubicBezTo>
                  <a:pt x="0" y="28211"/>
                  <a:pt x="28211" y="0"/>
                  <a:pt x="63011" y="0"/>
                </a:cubicBezTo>
                <a:lnTo>
                  <a:pt x="2749080" y="0"/>
                </a:lnTo>
                <a:cubicBezTo>
                  <a:pt x="2783880" y="0"/>
                  <a:pt x="2812091" y="28211"/>
                  <a:pt x="2812091" y="63011"/>
                </a:cubicBezTo>
                <a:lnTo>
                  <a:pt x="2812091" y="567101"/>
                </a:lnTo>
                <a:cubicBezTo>
                  <a:pt x="2812091" y="601901"/>
                  <a:pt x="2783880" y="630112"/>
                  <a:pt x="2749080" y="630112"/>
                </a:cubicBezTo>
                <a:lnTo>
                  <a:pt x="63011" y="630112"/>
                </a:lnTo>
                <a:cubicBezTo>
                  <a:pt x="28211" y="630112"/>
                  <a:pt x="0" y="601901"/>
                  <a:pt x="0" y="567101"/>
                </a:cubicBezTo>
                <a:lnTo>
                  <a:pt x="0" y="63011"/>
                </a:lnTo>
                <a:close/>
              </a:path>
            </a:pathLst>
          </a:custGeom>
          <a:gradFill rotWithShape="1">
            <a:gsLst>
              <a:gs pos="0">
                <a:srgbClr val="9CB084">
                  <a:tint val="50000"/>
                  <a:satMod val="300000"/>
                </a:srgbClr>
              </a:gs>
              <a:gs pos="35000">
                <a:srgbClr val="9CB084">
                  <a:tint val="37000"/>
                  <a:satMod val="300000"/>
                </a:srgbClr>
              </a:gs>
              <a:gs pos="100000">
                <a:srgbClr val="9CB08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B08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36235" tIns="36235" rIns="36235" bIns="3623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kern="0" dirty="0" smtClean="0">
                <a:solidFill>
                  <a:srgbClr val="006600"/>
                </a:solidFill>
                <a:cs typeface="Times New Roman" pitchFamily="18" charset="0"/>
              </a:rPr>
              <a:t>На любом таможенном посту, независимо от его структурной подчиненности</a:t>
            </a:r>
            <a:endParaRPr lang="ru-RU" sz="1500" b="1" kern="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6119454" y="5799696"/>
            <a:ext cx="2847691" cy="653640"/>
          </a:xfrm>
          <a:custGeom>
            <a:avLst/>
            <a:gdLst>
              <a:gd name="connsiteX0" fmla="*/ 0 w 2812091"/>
              <a:gd name="connsiteY0" fmla="*/ 90178 h 901779"/>
              <a:gd name="connsiteX1" fmla="*/ 90178 w 2812091"/>
              <a:gd name="connsiteY1" fmla="*/ 0 h 901779"/>
              <a:gd name="connsiteX2" fmla="*/ 2721913 w 2812091"/>
              <a:gd name="connsiteY2" fmla="*/ 0 h 901779"/>
              <a:gd name="connsiteX3" fmla="*/ 2812091 w 2812091"/>
              <a:gd name="connsiteY3" fmla="*/ 90178 h 901779"/>
              <a:gd name="connsiteX4" fmla="*/ 2812091 w 2812091"/>
              <a:gd name="connsiteY4" fmla="*/ 811601 h 901779"/>
              <a:gd name="connsiteX5" fmla="*/ 2721913 w 2812091"/>
              <a:gd name="connsiteY5" fmla="*/ 901779 h 901779"/>
              <a:gd name="connsiteX6" fmla="*/ 90178 w 2812091"/>
              <a:gd name="connsiteY6" fmla="*/ 901779 h 901779"/>
              <a:gd name="connsiteX7" fmla="*/ 0 w 2812091"/>
              <a:gd name="connsiteY7" fmla="*/ 811601 h 901779"/>
              <a:gd name="connsiteX8" fmla="*/ 0 w 2812091"/>
              <a:gd name="connsiteY8" fmla="*/ 90178 h 90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091" h="901779">
                <a:moveTo>
                  <a:pt x="0" y="90178"/>
                </a:moveTo>
                <a:cubicBezTo>
                  <a:pt x="0" y="40374"/>
                  <a:pt x="40374" y="0"/>
                  <a:pt x="90178" y="0"/>
                </a:cubicBezTo>
                <a:lnTo>
                  <a:pt x="2721913" y="0"/>
                </a:lnTo>
                <a:cubicBezTo>
                  <a:pt x="2771717" y="0"/>
                  <a:pt x="2812091" y="40374"/>
                  <a:pt x="2812091" y="90178"/>
                </a:cubicBezTo>
                <a:lnTo>
                  <a:pt x="2812091" y="811601"/>
                </a:lnTo>
                <a:cubicBezTo>
                  <a:pt x="2812091" y="861405"/>
                  <a:pt x="2771717" y="901779"/>
                  <a:pt x="2721913" y="901779"/>
                </a:cubicBezTo>
                <a:lnTo>
                  <a:pt x="90178" y="901779"/>
                </a:lnTo>
                <a:cubicBezTo>
                  <a:pt x="40374" y="901779"/>
                  <a:pt x="0" y="861405"/>
                  <a:pt x="0" y="811601"/>
                </a:cubicBezTo>
                <a:lnTo>
                  <a:pt x="0" y="90178"/>
                </a:lnTo>
                <a:close/>
              </a:path>
            </a:pathLst>
          </a:custGeom>
          <a:gradFill rotWithShape="1">
            <a:gsLst>
              <a:gs pos="0">
                <a:srgbClr val="9CB084">
                  <a:tint val="50000"/>
                  <a:satMod val="300000"/>
                </a:srgbClr>
              </a:gs>
              <a:gs pos="35000">
                <a:srgbClr val="9CB084">
                  <a:tint val="37000"/>
                  <a:satMod val="300000"/>
                </a:srgbClr>
              </a:gs>
              <a:gs pos="100000">
                <a:srgbClr val="9CB08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B08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4192" tIns="44192" rIns="44192" bIns="44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kern="0" dirty="0" smtClean="0">
                <a:solidFill>
                  <a:srgbClr val="006600"/>
                </a:solidFill>
                <a:cs typeface="Times New Roman" pitchFamily="18" charset="0"/>
              </a:rPr>
              <a:t>В любом таможенном органе либо через сервис «Личный кабинет»</a:t>
            </a:r>
            <a:endParaRPr lang="ru-RU" sz="1500" b="1" kern="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61" name="Стрелка вправо 60"/>
          <p:cNvSpPr/>
          <p:nvPr/>
        </p:nvSpPr>
        <p:spPr bwMode="auto">
          <a:xfrm>
            <a:off x="5865487" y="4077099"/>
            <a:ext cx="273941" cy="216024"/>
          </a:xfrm>
          <a:prstGeom prst="rightArrow">
            <a:avLst/>
          </a:pr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596" tIns="40596" rIns="40596" bIns="405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2" name="Стрелка вправо 61"/>
          <p:cNvSpPr/>
          <p:nvPr/>
        </p:nvSpPr>
        <p:spPr bwMode="auto">
          <a:xfrm rot="10800000">
            <a:off x="3007914" y="3168386"/>
            <a:ext cx="260413" cy="219125"/>
          </a:xfrm>
          <a:prstGeom prst="rightArrow">
            <a:avLst/>
          </a:prstGeom>
          <a:gradFill rotWithShape="1">
            <a:gsLst>
              <a:gs pos="0">
                <a:srgbClr val="6BB1C9">
                  <a:shade val="51000"/>
                  <a:satMod val="130000"/>
                </a:srgbClr>
              </a:gs>
              <a:gs pos="80000">
                <a:srgbClr val="6BB1C9">
                  <a:shade val="93000"/>
                  <a:satMod val="130000"/>
                </a:srgbClr>
              </a:gs>
              <a:gs pos="100000">
                <a:srgbClr val="6BB1C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 bwMode="auto">
          <a:xfrm rot="10800000">
            <a:off x="2998944" y="6021288"/>
            <a:ext cx="260413" cy="219125"/>
          </a:xfrm>
          <a:prstGeom prst="rightArrow">
            <a:avLst/>
          </a:prstGeom>
          <a:gradFill rotWithShape="1">
            <a:gsLst>
              <a:gs pos="0">
                <a:srgbClr val="6BB1C9">
                  <a:shade val="51000"/>
                  <a:satMod val="130000"/>
                </a:srgbClr>
              </a:gs>
              <a:gs pos="80000">
                <a:srgbClr val="6BB1C9">
                  <a:shade val="93000"/>
                  <a:satMod val="130000"/>
                </a:srgbClr>
              </a:gs>
              <a:gs pos="100000">
                <a:srgbClr val="6BB1C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64" name="Стрелка вправо 63"/>
          <p:cNvSpPr/>
          <p:nvPr/>
        </p:nvSpPr>
        <p:spPr bwMode="auto">
          <a:xfrm rot="10800000">
            <a:off x="3014728" y="4099500"/>
            <a:ext cx="305272" cy="221622"/>
          </a:xfrm>
          <a:prstGeom prst="rightArrow">
            <a:avLst/>
          </a:prstGeom>
          <a:gradFill rotWithShape="1">
            <a:gsLst>
              <a:gs pos="0">
                <a:srgbClr val="6BB1C9">
                  <a:shade val="51000"/>
                  <a:satMod val="130000"/>
                </a:srgbClr>
              </a:gs>
              <a:gs pos="80000">
                <a:srgbClr val="6BB1C9">
                  <a:shade val="93000"/>
                  <a:satMod val="130000"/>
                </a:srgbClr>
              </a:gs>
              <a:gs pos="100000">
                <a:srgbClr val="6BB1C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65" name="Стрелка вправо 64"/>
          <p:cNvSpPr/>
          <p:nvPr/>
        </p:nvSpPr>
        <p:spPr bwMode="auto">
          <a:xfrm>
            <a:off x="5840973" y="6021288"/>
            <a:ext cx="273941" cy="216024"/>
          </a:xfrm>
          <a:prstGeom prst="rightArrow">
            <a:avLst/>
          </a:pr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596" tIns="40596" rIns="40596" bIns="405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6" name="Стрелка вправо 65"/>
          <p:cNvSpPr/>
          <p:nvPr/>
        </p:nvSpPr>
        <p:spPr bwMode="auto">
          <a:xfrm>
            <a:off x="5857826" y="3148298"/>
            <a:ext cx="273941" cy="216024"/>
          </a:xfrm>
          <a:prstGeom prst="rightArrow">
            <a:avLst/>
          </a:pr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596" tIns="40596" rIns="40596" bIns="405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193566" y="4826354"/>
            <a:ext cx="2811108" cy="628678"/>
          </a:xfrm>
          <a:custGeom>
            <a:avLst/>
            <a:gdLst>
              <a:gd name="connsiteX0" fmla="*/ 0 w 2811108"/>
              <a:gd name="connsiteY0" fmla="*/ 85179 h 851792"/>
              <a:gd name="connsiteX1" fmla="*/ 85179 w 2811108"/>
              <a:gd name="connsiteY1" fmla="*/ 0 h 851792"/>
              <a:gd name="connsiteX2" fmla="*/ 2725929 w 2811108"/>
              <a:gd name="connsiteY2" fmla="*/ 0 h 851792"/>
              <a:gd name="connsiteX3" fmla="*/ 2811108 w 2811108"/>
              <a:gd name="connsiteY3" fmla="*/ 85179 h 851792"/>
              <a:gd name="connsiteX4" fmla="*/ 2811108 w 2811108"/>
              <a:gd name="connsiteY4" fmla="*/ 766613 h 851792"/>
              <a:gd name="connsiteX5" fmla="*/ 2725929 w 2811108"/>
              <a:gd name="connsiteY5" fmla="*/ 851792 h 851792"/>
              <a:gd name="connsiteX6" fmla="*/ 85179 w 2811108"/>
              <a:gd name="connsiteY6" fmla="*/ 851792 h 851792"/>
              <a:gd name="connsiteX7" fmla="*/ 0 w 2811108"/>
              <a:gd name="connsiteY7" fmla="*/ 766613 h 851792"/>
              <a:gd name="connsiteX8" fmla="*/ 0 w 2811108"/>
              <a:gd name="connsiteY8" fmla="*/ 85179 h 85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108" h="851792">
                <a:moveTo>
                  <a:pt x="0" y="85179"/>
                </a:moveTo>
                <a:cubicBezTo>
                  <a:pt x="0" y="38136"/>
                  <a:pt x="38136" y="0"/>
                  <a:pt x="85179" y="0"/>
                </a:cubicBezTo>
                <a:lnTo>
                  <a:pt x="2725929" y="0"/>
                </a:lnTo>
                <a:cubicBezTo>
                  <a:pt x="2772972" y="0"/>
                  <a:pt x="2811108" y="38136"/>
                  <a:pt x="2811108" y="85179"/>
                </a:cubicBezTo>
                <a:lnTo>
                  <a:pt x="2811108" y="766613"/>
                </a:lnTo>
                <a:cubicBezTo>
                  <a:pt x="2811108" y="813656"/>
                  <a:pt x="2772972" y="851792"/>
                  <a:pt x="2725929" y="851792"/>
                </a:cubicBezTo>
                <a:lnTo>
                  <a:pt x="85179" y="851792"/>
                </a:lnTo>
                <a:cubicBezTo>
                  <a:pt x="38136" y="851792"/>
                  <a:pt x="0" y="813656"/>
                  <a:pt x="0" y="766613"/>
                </a:cubicBezTo>
                <a:lnTo>
                  <a:pt x="0" y="85179"/>
                </a:lnTo>
                <a:close/>
              </a:path>
            </a:pathLst>
          </a:cu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  <a:t>Порядок возврата зависит </a:t>
            </a:r>
            <a:b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500" b="1" kern="0" dirty="0" smtClean="0">
                <a:solidFill>
                  <a:srgbClr val="002060"/>
                </a:solidFill>
                <a:cs typeface="Times New Roman" pitchFamily="18" charset="0"/>
              </a:rPr>
              <a:t>от статуса денежных средств</a:t>
            </a:r>
            <a:endParaRPr lang="ru-RU" sz="1500" b="1" kern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6119452" y="4824804"/>
            <a:ext cx="2847693" cy="628678"/>
          </a:xfrm>
          <a:custGeom>
            <a:avLst/>
            <a:gdLst>
              <a:gd name="connsiteX0" fmla="*/ 0 w 2812091"/>
              <a:gd name="connsiteY0" fmla="*/ 81026 h 810255"/>
              <a:gd name="connsiteX1" fmla="*/ 81026 w 2812091"/>
              <a:gd name="connsiteY1" fmla="*/ 0 h 810255"/>
              <a:gd name="connsiteX2" fmla="*/ 2731066 w 2812091"/>
              <a:gd name="connsiteY2" fmla="*/ 0 h 810255"/>
              <a:gd name="connsiteX3" fmla="*/ 2812092 w 2812091"/>
              <a:gd name="connsiteY3" fmla="*/ 81026 h 810255"/>
              <a:gd name="connsiteX4" fmla="*/ 2812091 w 2812091"/>
              <a:gd name="connsiteY4" fmla="*/ 729230 h 810255"/>
              <a:gd name="connsiteX5" fmla="*/ 2731065 w 2812091"/>
              <a:gd name="connsiteY5" fmla="*/ 810256 h 810255"/>
              <a:gd name="connsiteX6" fmla="*/ 81026 w 2812091"/>
              <a:gd name="connsiteY6" fmla="*/ 810255 h 810255"/>
              <a:gd name="connsiteX7" fmla="*/ 0 w 2812091"/>
              <a:gd name="connsiteY7" fmla="*/ 729229 h 810255"/>
              <a:gd name="connsiteX8" fmla="*/ 0 w 2812091"/>
              <a:gd name="connsiteY8" fmla="*/ 81026 h 81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091" h="810255">
                <a:moveTo>
                  <a:pt x="0" y="81026"/>
                </a:moveTo>
                <a:cubicBezTo>
                  <a:pt x="0" y="36277"/>
                  <a:pt x="36277" y="0"/>
                  <a:pt x="81026" y="0"/>
                </a:cubicBezTo>
                <a:lnTo>
                  <a:pt x="2731066" y="0"/>
                </a:lnTo>
                <a:cubicBezTo>
                  <a:pt x="2775815" y="0"/>
                  <a:pt x="2812092" y="36277"/>
                  <a:pt x="2812092" y="81026"/>
                </a:cubicBezTo>
                <a:cubicBezTo>
                  <a:pt x="2812092" y="297094"/>
                  <a:pt x="2812091" y="513162"/>
                  <a:pt x="2812091" y="729230"/>
                </a:cubicBezTo>
                <a:cubicBezTo>
                  <a:pt x="2812091" y="773979"/>
                  <a:pt x="2775814" y="810256"/>
                  <a:pt x="2731065" y="810256"/>
                </a:cubicBezTo>
                <a:lnTo>
                  <a:pt x="81026" y="810255"/>
                </a:lnTo>
                <a:cubicBezTo>
                  <a:pt x="36277" y="810255"/>
                  <a:pt x="0" y="773978"/>
                  <a:pt x="0" y="729229"/>
                </a:cubicBezTo>
                <a:lnTo>
                  <a:pt x="0" y="81026"/>
                </a:lnTo>
                <a:close/>
              </a:path>
            </a:pathLst>
          </a:custGeom>
          <a:gradFill rotWithShape="1">
            <a:gsLst>
              <a:gs pos="0">
                <a:srgbClr val="9CB084">
                  <a:tint val="50000"/>
                  <a:satMod val="300000"/>
                </a:srgbClr>
              </a:gs>
              <a:gs pos="35000">
                <a:srgbClr val="9CB084">
                  <a:tint val="37000"/>
                  <a:satMod val="300000"/>
                </a:srgbClr>
              </a:gs>
              <a:gs pos="100000">
                <a:srgbClr val="9CB08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B08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1512" tIns="41512" rIns="41512" bIns="4151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kern="0" dirty="0" smtClean="0">
                <a:solidFill>
                  <a:srgbClr val="006600"/>
                </a:solidFill>
                <a:cs typeface="Times New Roman" pitchFamily="18" charset="0"/>
              </a:rPr>
              <a:t>Упрощение порядка возврата</a:t>
            </a:r>
            <a:br>
              <a:rPr lang="ru-RU" sz="1500" b="1" kern="0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500" b="1" kern="0" dirty="0" smtClean="0">
                <a:solidFill>
                  <a:srgbClr val="006600"/>
                </a:solidFill>
                <a:cs typeface="Times New Roman" pitchFamily="18" charset="0"/>
              </a:rPr>
              <a:t> и сокращение его сроков</a:t>
            </a:r>
            <a:endParaRPr lang="ru-RU" sz="1500" b="1" kern="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69" name="Стрелка вправо 68"/>
          <p:cNvSpPr/>
          <p:nvPr/>
        </p:nvSpPr>
        <p:spPr bwMode="auto">
          <a:xfrm rot="10800000">
            <a:off x="3010760" y="5031131"/>
            <a:ext cx="260413" cy="219125"/>
          </a:xfrm>
          <a:prstGeom prst="rightArrow">
            <a:avLst/>
          </a:prstGeom>
          <a:gradFill rotWithShape="1">
            <a:gsLst>
              <a:gs pos="0">
                <a:srgbClr val="6BB1C9">
                  <a:shade val="51000"/>
                  <a:satMod val="130000"/>
                </a:srgbClr>
              </a:gs>
              <a:gs pos="80000">
                <a:srgbClr val="6BB1C9">
                  <a:shade val="93000"/>
                  <a:satMod val="130000"/>
                </a:srgbClr>
              </a:gs>
              <a:gs pos="100000">
                <a:srgbClr val="6BB1C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70" name="Стрелка вправо 69"/>
          <p:cNvSpPr/>
          <p:nvPr/>
        </p:nvSpPr>
        <p:spPr bwMode="auto">
          <a:xfrm>
            <a:off x="5836474" y="5031131"/>
            <a:ext cx="273941" cy="216024"/>
          </a:xfrm>
          <a:prstGeom prst="rightArrow">
            <a:avLst/>
          </a:pr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596" tIns="40596" rIns="40596" bIns="405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1" name="Стрелка вправо 70"/>
          <p:cNvSpPr/>
          <p:nvPr/>
        </p:nvSpPr>
        <p:spPr bwMode="auto">
          <a:xfrm rot="10800000">
            <a:off x="3039849" y="2276385"/>
            <a:ext cx="260413" cy="219125"/>
          </a:xfrm>
          <a:prstGeom prst="rightArrow">
            <a:avLst/>
          </a:prstGeom>
          <a:gradFill rotWithShape="1">
            <a:gsLst>
              <a:gs pos="0">
                <a:srgbClr val="6BB1C9">
                  <a:shade val="51000"/>
                  <a:satMod val="130000"/>
                </a:srgbClr>
              </a:gs>
              <a:gs pos="80000">
                <a:srgbClr val="6BB1C9">
                  <a:shade val="93000"/>
                  <a:satMod val="130000"/>
                </a:srgbClr>
              </a:gs>
              <a:gs pos="100000">
                <a:srgbClr val="6BB1C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43855" tIns="43855" rIns="43855" bIns="4385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72" name="Стрелка вправо 71"/>
          <p:cNvSpPr/>
          <p:nvPr/>
        </p:nvSpPr>
        <p:spPr bwMode="auto">
          <a:xfrm>
            <a:off x="5865563" y="2276385"/>
            <a:ext cx="273941" cy="216024"/>
          </a:xfrm>
          <a:prstGeom prst="rightArrow">
            <a:avLst/>
          </a:prstGeom>
          <a:gradFill rotWithShape="1">
            <a:gsLst>
              <a:gs pos="0">
                <a:srgbClr val="CEB966">
                  <a:tint val="50000"/>
                  <a:satMod val="300000"/>
                </a:srgbClr>
              </a:gs>
              <a:gs pos="35000">
                <a:srgbClr val="CEB966">
                  <a:tint val="37000"/>
                  <a:satMod val="300000"/>
                </a:srgbClr>
              </a:gs>
              <a:gs pos="100000">
                <a:srgbClr val="CEB9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EB96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596" tIns="40596" rIns="40596" bIns="405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3" name="Полилиния 72"/>
          <p:cNvSpPr/>
          <p:nvPr/>
        </p:nvSpPr>
        <p:spPr>
          <a:xfrm>
            <a:off x="3301427" y="2034052"/>
            <a:ext cx="2553998" cy="700688"/>
          </a:xfrm>
          <a:custGeom>
            <a:avLst/>
            <a:gdLst>
              <a:gd name="connsiteX0" fmla="*/ 0 w 2520450"/>
              <a:gd name="connsiteY0" fmla="*/ 77501 h 775006"/>
              <a:gd name="connsiteX1" fmla="*/ 77501 w 2520450"/>
              <a:gd name="connsiteY1" fmla="*/ 0 h 775006"/>
              <a:gd name="connsiteX2" fmla="*/ 2442949 w 2520450"/>
              <a:gd name="connsiteY2" fmla="*/ 0 h 775006"/>
              <a:gd name="connsiteX3" fmla="*/ 2520450 w 2520450"/>
              <a:gd name="connsiteY3" fmla="*/ 77501 h 775006"/>
              <a:gd name="connsiteX4" fmla="*/ 2520450 w 2520450"/>
              <a:gd name="connsiteY4" fmla="*/ 697505 h 775006"/>
              <a:gd name="connsiteX5" fmla="*/ 2442949 w 2520450"/>
              <a:gd name="connsiteY5" fmla="*/ 775006 h 775006"/>
              <a:gd name="connsiteX6" fmla="*/ 77501 w 2520450"/>
              <a:gd name="connsiteY6" fmla="*/ 775006 h 775006"/>
              <a:gd name="connsiteX7" fmla="*/ 0 w 2520450"/>
              <a:gd name="connsiteY7" fmla="*/ 697505 h 775006"/>
              <a:gd name="connsiteX8" fmla="*/ 0 w 2520450"/>
              <a:gd name="connsiteY8" fmla="*/ 77501 h 7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450" h="775006">
                <a:moveTo>
                  <a:pt x="0" y="77501"/>
                </a:moveTo>
                <a:cubicBezTo>
                  <a:pt x="0" y="34698"/>
                  <a:pt x="34698" y="0"/>
                  <a:pt x="77501" y="0"/>
                </a:cubicBezTo>
                <a:lnTo>
                  <a:pt x="2442949" y="0"/>
                </a:lnTo>
                <a:cubicBezTo>
                  <a:pt x="2485752" y="0"/>
                  <a:pt x="2520450" y="34698"/>
                  <a:pt x="2520450" y="77501"/>
                </a:cubicBezTo>
                <a:lnTo>
                  <a:pt x="2520450" y="697505"/>
                </a:lnTo>
                <a:cubicBezTo>
                  <a:pt x="2520450" y="740308"/>
                  <a:pt x="2485752" y="775006"/>
                  <a:pt x="2442949" y="775006"/>
                </a:cubicBezTo>
                <a:lnTo>
                  <a:pt x="77501" y="775006"/>
                </a:lnTo>
                <a:cubicBezTo>
                  <a:pt x="34698" y="775006"/>
                  <a:pt x="0" y="740308"/>
                  <a:pt x="0" y="697505"/>
                </a:cubicBezTo>
                <a:lnTo>
                  <a:pt x="0" y="77501"/>
                </a:lnTo>
                <a:close/>
              </a:path>
            </a:pathLst>
          </a:custGeom>
          <a:gradFill rotWithShape="1">
            <a:gsLst>
              <a:gs pos="0">
                <a:srgbClr val="6BB1C9">
                  <a:tint val="50000"/>
                  <a:satMod val="300000"/>
                </a:srgbClr>
              </a:gs>
              <a:gs pos="35000">
                <a:srgbClr val="6BB1C9">
                  <a:tint val="37000"/>
                  <a:satMod val="300000"/>
                </a:srgbClr>
              </a:gs>
              <a:gs pos="100000">
                <a:srgbClr val="6BB1C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BB1C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479" tIns="40479" rIns="40479" bIns="4047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cs typeface="Times New Roman" pitchFamily="18" charset="0"/>
              </a:rPr>
              <a:t>Оплата денежных средств</a:t>
            </a:r>
            <a:endParaRPr lang="ru-RU" sz="1600" b="1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86974" y="4824803"/>
            <a:ext cx="2553998" cy="628678"/>
          </a:xfrm>
          <a:custGeom>
            <a:avLst/>
            <a:gdLst>
              <a:gd name="connsiteX0" fmla="*/ 0 w 2520450"/>
              <a:gd name="connsiteY0" fmla="*/ 77501 h 775006"/>
              <a:gd name="connsiteX1" fmla="*/ 77501 w 2520450"/>
              <a:gd name="connsiteY1" fmla="*/ 0 h 775006"/>
              <a:gd name="connsiteX2" fmla="*/ 2442949 w 2520450"/>
              <a:gd name="connsiteY2" fmla="*/ 0 h 775006"/>
              <a:gd name="connsiteX3" fmla="*/ 2520450 w 2520450"/>
              <a:gd name="connsiteY3" fmla="*/ 77501 h 775006"/>
              <a:gd name="connsiteX4" fmla="*/ 2520450 w 2520450"/>
              <a:gd name="connsiteY4" fmla="*/ 697505 h 775006"/>
              <a:gd name="connsiteX5" fmla="*/ 2442949 w 2520450"/>
              <a:gd name="connsiteY5" fmla="*/ 775006 h 775006"/>
              <a:gd name="connsiteX6" fmla="*/ 77501 w 2520450"/>
              <a:gd name="connsiteY6" fmla="*/ 775006 h 775006"/>
              <a:gd name="connsiteX7" fmla="*/ 0 w 2520450"/>
              <a:gd name="connsiteY7" fmla="*/ 697505 h 775006"/>
              <a:gd name="connsiteX8" fmla="*/ 0 w 2520450"/>
              <a:gd name="connsiteY8" fmla="*/ 77501 h 7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450" h="775006">
                <a:moveTo>
                  <a:pt x="0" y="77501"/>
                </a:moveTo>
                <a:cubicBezTo>
                  <a:pt x="0" y="34698"/>
                  <a:pt x="34698" y="0"/>
                  <a:pt x="77501" y="0"/>
                </a:cubicBezTo>
                <a:lnTo>
                  <a:pt x="2442949" y="0"/>
                </a:lnTo>
                <a:cubicBezTo>
                  <a:pt x="2485752" y="0"/>
                  <a:pt x="2520450" y="34698"/>
                  <a:pt x="2520450" y="77501"/>
                </a:cubicBezTo>
                <a:lnTo>
                  <a:pt x="2520450" y="697505"/>
                </a:lnTo>
                <a:cubicBezTo>
                  <a:pt x="2520450" y="740308"/>
                  <a:pt x="2485752" y="775006"/>
                  <a:pt x="2442949" y="775006"/>
                </a:cubicBezTo>
                <a:lnTo>
                  <a:pt x="77501" y="775006"/>
                </a:lnTo>
                <a:cubicBezTo>
                  <a:pt x="34698" y="775006"/>
                  <a:pt x="0" y="740308"/>
                  <a:pt x="0" y="697505"/>
                </a:cubicBezTo>
                <a:lnTo>
                  <a:pt x="0" y="77501"/>
                </a:lnTo>
                <a:close/>
              </a:path>
            </a:pathLst>
          </a:custGeom>
          <a:gradFill rotWithShape="1">
            <a:gsLst>
              <a:gs pos="0">
                <a:srgbClr val="6BB1C9">
                  <a:tint val="50000"/>
                  <a:satMod val="300000"/>
                </a:srgbClr>
              </a:gs>
              <a:gs pos="35000">
                <a:srgbClr val="6BB1C9">
                  <a:tint val="37000"/>
                  <a:satMod val="300000"/>
                </a:srgbClr>
              </a:gs>
              <a:gs pos="100000">
                <a:srgbClr val="6BB1C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BB1C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479" tIns="40479" rIns="40479" bIns="4047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cs typeface="Times New Roman" pitchFamily="18" charset="0"/>
              </a:rPr>
              <a:t>Возврат денежных средств</a:t>
            </a:r>
            <a:endParaRPr lang="ru-RU" sz="1600" b="1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3297068" y="2929029"/>
            <a:ext cx="2553998" cy="669344"/>
          </a:xfrm>
          <a:custGeom>
            <a:avLst/>
            <a:gdLst>
              <a:gd name="connsiteX0" fmla="*/ 0 w 2520450"/>
              <a:gd name="connsiteY0" fmla="*/ 78823 h 788226"/>
              <a:gd name="connsiteX1" fmla="*/ 78823 w 2520450"/>
              <a:gd name="connsiteY1" fmla="*/ 0 h 788226"/>
              <a:gd name="connsiteX2" fmla="*/ 2441627 w 2520450"/>
              <a:gd name="connsiteY2" fmla="*/ 0 h 788226"/>
              <a:gd name="connsiteX3" fmla="*/ 2520450 w 2520450"/>
              <a:gd name="connsiteY3" fmla="*/ 78823 h 788226"/>
              <a:gd name="connsiteX4" fmla="*/ 2520450 w 2520450"/>
              <a:gd name="connsiteY4" fmla="*/ 709403 h 788226"/>
              <a:gd name="connsiteX5" fmla="*/ 2441627 w 2520450"/>
              <a:gd name="connsiteY5" fmla="*/ 788226 h 788226"/>
              <a:gd name="connsiteX6" fmla="*/ 78823 w 2520450"/>
              <a:gd name="connsiteY6" fmla="*/ 788226 h 788226"/>
              <a:gd name="connsiteX7" fmla="*/ 0 w 2520450"/>
              <a:gd name="connsiteY7" fmla="*/ 709403 h 788226"/>
              <a:gd name="connsiteX8" fmla="*/ 0 w 2520450"/>
              <a:gd name="connsiteY8" fmla="*/ 78823 h 78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450" h="788226">
                <a:moveTo>
                  <a:pt x="0" y="78823"/>
                </a:moveTo>
                <a:cubicBezTo>
                  <a:pt x="0" y="35290"/>
                  <a:pt x="35290" y="0"/>
                  <a:pt x="78823" y="0"/>
                </a:cubicBezTo>
                <a:lnTo>
                  <a:pt x="2441627" y="0"/>
                </a:lnTo>
                <a:cubicBezTo>
                  <a:pt x="2485160" y="0"/>
                  <a:pt x="2520450" y="35290"/>
                  <a:pt x="2520450" y="78823"/>
                </a:cubicBezTo>
                <a:lnTo>
                  <a:pt x="2520450" y="709403"/>
                </a:lnTo>
                <a:cubicBezTo>
                  <a:pt x="2520450" y="752936"/>
                  <a:pt x="2485160" y="788226"/>
                  <a:pt x="2441627" y="788226"/>
                </a:cubicBezTo>
                <a:lnTo>
                  <a:pt x="78823" y="788226"/>
                </a:lnTo>
                <a:cubicBezTo>
                  <a:pt x="35290" y="788226"/>
                  <a:pt x="0" y="752936"/>
                  <a:pt x="0" y="709403"/>
                </a:cubicBezTo>
                <a:lnTo>
                  <a:pt x="0" y="78823"/>
                </a:lnTo>
                <a:close/>
              </a:path>
            </a:pathLst>
          </a:custGeom>
          <a:gradFill rotWithShape="1">
            <a:gsLst>
              <a:gs pos="0">
                <a:srgbClr val="6BB1C9">
                  <a:tint val="50000"/>
                  <a:satMod val="300000"/>
                </a:srgbClr>
              </a:gs>
              <a:gs pos="35000">
                <a:srgbClr val="6BB1C9">
                  <a:tint val="37000"/>
                  <a:satMod val="300000"/>
                </a:srgbClr>
              </a:gs>
              <a:gs pos="100000">
                <a:srgbClr val="6BB1C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BB1C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40866" tIns="40866" rIns="40866" bIns="4086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cs typeface="Times New Roman" pitchFamily="18" charset="0"/>
              </a:rPr>
              <a:t>Централизация учета</a:t>
            </a:r>
            <a:endParaRPr lang="ru-RU" sz="1600" b="1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 rot="5510674">
            <a:off x="4628084" y="4189290"/>
            <a:ext cx="149925" cy="110269"/>
          </a:xfrm>
          <a:prstGeom prst="rightArrow">
            <a:avLst>
              <a:gd name="adj1" fmla="val 66700"/>
              <a:gd name="adj2" fmla="val 50000"/>
            </a:avLst>
          </a:prstGeom>
          <a:noFill/>
          <a:ln>
            <a:noFill/>
          </a:ln>
          <a:effectLst/>
        </p:spPr>
      </p:sp>
      <p:sp>
        <p:nvSpPr>
          <p:cNvPr id="77" name="Полилиния 76"/>
          <p:cNvSpPr/>
          <p:nvPr/>
        </p:nvSpPr>
        <p:spPr>
          <a:xfrm>
            <a:off x="3289004" y="3881622"/>
            <a:ext cx="2553998" cy="654888"/>
          </a:xfrm>
          <a:custGeom>
            <a:avLst/>
            <a:gdLst>
              <a:gd name="connsiteX0" fmla="*/ 0 w 2520450"/>
              <a:gd name="connsiteY0" fmla="*/ 63011 h 630112"/>
              <a:gd name="connsiteX1" fmla="*/ 63011 w 2520450"/>
              <a:gd name="connsiteY1" fmla="*/ 0 h 630112"/>
              <a:gd name="connsiteX2" fmla="*/ 2457439 w 2520450"/>
              <a:gd name="connsiteY2" fmla="*/ 0 h 630112"/>
              <a:gd name="connsiteX3" fmla="*/ 2520450 w 2520450"/>
              <a:gd name="connsiteY3" fmla="*/ 63011 h 630112"/>
              <a:gd name="connsiteX4" fmla="*/ 2520450 w 2520450"/>
              <a:gd name="connsiteY4" fmla="*/ 567101 h 630112"/>
              <a:gd name="connsiteX5" fmla="*/ 2457439 w 2520450"/>
              <a:gd name="connsiteY5" fmla="*/ 630112 h 630112"/>
              <a:gd name="connsiteX6" fmla="*/ 63011 w 2520450"/>
              <a:gd name="connsiteY6" fmla="*/ 630112 h 630112"/>
              <a:gd name="connsiteX7" fmla="*/ 0 w 2520450"/>
              <a:gd name="connsiteY7" fmla="*/ 567101 h 630112"/>
              <a:gd name="connsiteX8" fmla="*/ 0 w 2520450"/>
              <a:gd name="connsiteY8" fmla="*/ 63011 h 63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450" h="630112">
                <a:moveTo>
                  <a:pt x="0" y="63011"/>
                </a:moveTo>
                <a:cubicBezTo>
                  <a:pt x="0" y="28211"/>
                  <a:pt x="28211" y="0"/>
                  <a:pt x="63011" y="0"/>
                </a:cubicBezTo>
                <a:lnTo>
                  <a:pt x="2457439" y="0"/>
                </a:lnTo>
                <a:cubicBezTo>
                  <a:pt x="2492239" y="0"/>
                  <a:pt x="2520450" y="28211"/>
                  <a:pt x="2520450" y="63011"/>
                </a:cubicBezTo>
                <a:lnTo>
                  <a:pt x="2520450" y="567101"/>
                </a:lnTo>
                <a:cubicBezTo>
                  <a:pt x="2520450" y="601901"/>
                  <a:pt x="2492239" y="630112"/>
                  <a:pt x="2457439" y="630112"/>
                </a:cubicBezTo>
                <a:lnTo>
                  <a:pt x="63011" y="630112"/>
                </a:lnTo>
                <a:cubicBezTo>
                  <a:pt x="28211" y="630112"/>
                  <a:pt x="0" y="601901"/>
                  <a:pt x="0" y="567101"/>
                </a:cubicBezTo>
                <a:lnTo>
                  <a:pt x="0" y="63011"/>
                </a:lnTo>
                <a:close/>
              </a:path>
            </a:pathLst>
          </a:custGeom>
          <a:gradFill rotWithShape="1">
            <a:gsLst>
              <a:gs pos="0">
                <a:srgbClr val="6BB1C9">
                  <a:tint val="50000"/>
                  <a:satMod val="300000"/>
                </a:srgbClr>
              </a:gs>
              <a:gs pos="35000">
                <a:srgbClr val="6BB1C9">
                  <a:tint val="37000"/>
                  <a:satMod val="300000"/>
                </a:srgbClr>
              </a:gs>
              <a:gs pos="100000">
                <a:srgbClr val="6BB1C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BB1C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36235" tIns="36235" rIns="36235" bIns="3623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cs typeface="Times New Roman" pitchFamily="18" charset="0"/>
              </a:rPr>
              <a:t>Использование денежных средств</a:t>
            </a:r>
            <a:endParaRPr lang="ru-RU" sz="1600" b="1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3286975" y="5799696"/>
            <a:ext cx="2553998" cy="653640"/>
          </a:xfrm>
          <a:custGeom>
            <a:avLst/>
            <a:gdLst>
              <a:gd name="connsiteX0" fmla="*/ 0 w 2520450"/>
              <a:gd name="connsiteY0" fmla="*/ 63011 h 630112"/>
              <a:gd name="connsiteX1" fmla="*/ 63011 w 2520450"/>
              <a:gd name="connsiteY1" fmla="*/ 0 h 630112"/>
              <a:gd name="connsiteX2" fmla="*/ 2457439 w 2520450"/>
              <a:gd name="connsiteY2" fmla="*/ 0 h 630112"/>
              <a:gd name="connsiteX3" fmla="*/ 2520450 w 2520450"/>
              <a:gd name="connsiteY3" fmla="*/ 63011 h 630112"/>
              <a:gd name="connsiteX4" fmla="*/ 2520450 w 2520450"/>
              <a:gd name="connsiteY4" fmla="*/ 567101 h 630112"/>
              <a:gd name="connsiteX5" fmla="*/ 2457439 w 2520450"/>
              <a:gd name="connsiteY5" fmla="*/ 630112 h 630112"/>
              <a:gd name="connsiteX6" fmla="*/ 63011 w 2520450"/>
              <a:gd name="connsiteY6" fmla="*/ 630112 h 630112"/>
              <a:gd name="connsiteX7" fmla="*/ 0 w 2520450"/>
              <a:gd name="connsiteY7" fmla="*/ 567101 h 630112"/>
              <a:gd name="connsiteX8" fmla="*/ 0 w 2520450"/>
              <a:gd name="connsiteY8" fmla="*/ 63011 h 63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450" h="630112">
                <a:moveTo>
                  <a:pt x="0" y="63011"/>
                </a:moveTo>
                <a:cubicBezTo>
                  <a:pt x="0" y="28211"/>
                  <a:pt x="28211" y="0"/>
                  <a:pt x="63011" y="0"/>
                </a:cubicBezTo>
                <a:lnTo>
                  <a:pt x="2457439" y="0"/>
                </a:lnTo>
                <a:cubicBezTo>
                  <a:pt x="2492239" y="0"/>
                  <a:pt x="2520450" y="28211"/>
                  <a:pt x="2520450" y="63011"/>
                </a:cubicBezTo>
                <a:lnTo>
                  <a:pt x="2520450" y="567101"/>
                </a:lnTo>
                <a:cubicBezTo>
                  <a:pt x="2520450" y="601901"/>
                  <a:pt x="2492239" y="630112"/>
                  <a:pt x="2457439" y="630112"/>
                </a:cubicBezTo>
                <a:lnTo>
                  <a:pt x="63011" y="630112"/>
                </a:lnTo>
                <a:cubicBezTo>
                  <a:pt x="28211" y="630112"/>
                  <a:pt x="0" y="601901"/>
                  <a:pt x="0" y="567101"/>
                </a:cubicBezTo>
                <a:lnTo>
                  <a:pt x="0" y="63011"/>
                </a:lnTo>
                <a:close/>
              </a:path>
            </a:pathLst>
          </a:custGeom>
          <a:gradFill rotWithShape="1">
            <a:gsLst>
              <a:gs pos="0">
                <a:srgbClr val="6BB1C9">
                  <a:tint val="50000"/>
                  <a:satMod val="300000"/>
                </a:srgbClr>
              </a:gs>
              <a:gs pos="35000">
                <a:srgbClr val="6BB1C9">
                  <a:tint val="37000"/>
                  <a:satMod val="300000"/>
                </a:srgbClr>
              </a:gs>
              <a:gs pos="100000">
                <a:srgbClr val="6BB1C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BB1C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36235" tIns="36235" rIns="36235" bIns="3623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cs typeface="Times New Roman" pitchFamily="18" charset="0"/>
              </a:rPr>
              <a:t>Получение информации </a:t>
            </a:r>
            <a:br>
              <a:rPr lang="ru-RU" sz="1600" b="1" kern="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1600" b="1" kern="0" dirty="0" smtClean="0">
                <a:solidFill>
                  <a:prstClr val="black"/>
                </a:solidFill>
                <a:cs typeface="Times New Roman" pitchFamily="18" charset="0"/>
              </a:rPr>
              <a:t>о движении денежных средств</a:t>
            </a:r>
            <a:endParaRPr lang="ru-RU" sz="1600" b="1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142092" y="221634"/>
            <a:ext cx="7534364" cy="3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Взыскание задолженности производится за счет (глава 11 ТК ЕАЭС)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8784976" y="44624"/>
            <a:ext cx="323528" cy="28803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5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588" y="713601"/>
            <a:ext cx="9134475" cy="76200"/>
            <a:chOff x="0" y="459"/>
            <a:chExt cx="5759" cy="44"/>
          </a:xfrm>
          <a:scene3d>
            <a:camera prst="orthographicFront"/>
            <a:lightRig rig="threePt" dir="t">
              <a:rot lat="0" lon="0" rev="5400000"/>
            </a:lightRig>
          </a:scene3d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999" y="-46359"/>
            <a:ext cx="1116000" cy="720000"/>
            <a:chOff x="2706124" y="116631"/>
            <a:chExt cx="4212000" cy="2835301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06124" y="764704"/>
              <a:ext cx="4212000" cy="20450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1" y="116631"/>
              <a:ext cx="2784505" cy="28353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9525" y="787400"/>
            <a:ext cx="9134475" cy="76200"/>
            <a:chOff x="0" y="459"/>
            <a:chExt cx="5759" cy="44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26293" y="949614"/>
            <a:ext cx="9134475" cy="76200"/>
            <a:chOff x="0" y="459"/>
            <a:chExt cx="5759" cy="44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2377214"/>
              </p:ext>
            </p:extLst>
          </p:nvPr>
        </p:nvGraphicFramePr>
        <p:xfrm>
          <a:off x="516394" y="1124744"/>
          <a:ext cx="843034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13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9"/>
          <p:cNvGrpSpPr/>
          <p:nvPr/>
        </p:nvGrpSpPr>
        <p:grpSpPr bwMode="auto">
          <a:xfrm>
            <a:off x="74346" y="880604"/>
            <a:ext cx="8962150" cy="100124"/>
            <a:chOff x="34339" y="1773386"/>
            <a:chExt cx="9073099" cy="714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hilly" dir="t"/>
          </a:scene3d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4339" y="1844824"/>
              <a:ext cx="9071561" cy="0"/>
            </a:xfrm>
            <a:prstGeom prst="line">
              <a:avLst/>
            </a:prstGeom>
            <a:noFill/>
            <a:ln w="88900">
              <a:solidFill>
                <a:srgbClr val="FFFFFF"/>
              </a:solidFill>
              <a:round/>
              <a:headEnd/>
              <a:tailEnd/>
            </a:ln>
            <a:effectLst/>
            <a:sp3d prstMaterial="metal">
              <a:bevelT w="254000" h="196850" prst="cross"/>
              <a:bevelB w="82550" h="120650"/>
            </a:sp3d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5877" y="1773386"/>
              <a:ext cx="9071561" cy="0"/>
            </a:xfrm>
            <a:prstGeom prst="line">
              <a:avLst/>
            </a:prstGeom>
            <a:noFill/>
            <a:ln w="88900">
              <a:solidFill>
                <a:srgbClr val="006600"/>
              </a:solidFill>
              <a:round/>
              <a:headEnd/>
              <a:tailEnd/>
            </a:ln>
            <a:effectLst/>
            <a:sp3d prstMaterial="metal">
              <a:bevelT w="38100" h="95250" prst="cross"/>
            </a:sp3d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8675688" y="188640"/>
            <a:ext cx="288925" cy="287338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1007" y="227472"/>
            <a:ext cx="7500464" cy="3416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896938" eaLnBrk="0" hangingPunct="0">
              <a:lnSpc>
                <a:spcPct val="90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Механизм обеспечения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220624"/>
              </p:ext>
            </p:extLst>
          </p:nvPr>
        </p:nvGraphicFramePr>
        <p:xfrm>
          <a:off x="6444208" y="1044724"/>
          <a:ext cx="2771800" cy="18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02129663"/>
              </p:ext>
            </p:extLst>
          </p:nvPr>
        </p:nvGraphicFramePr>
        <p:xfrm>
          <a:off x="250825" y="1052512"/>
          <a:ext cx="8674249" cy="598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20"/>
          <p:cNvGrpSpPr/>
          <p:nvPr/>
        </p:nvGrpSpPr>
        <p:grpSpPr bwMode="auto">
          <a:xfrm>
            <a:off x="114636" y="-27384"/>
            <a:ext cx="1060588" cy="720642"/>
            <a:chOff x="2706124" y="116631"/>
            <a:chExt cx="4212000" cy="2835303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 flipH="1">
              <a:off x="2706124" y="764704"/>
              <a:ext cx="4212000" cy="20450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Рисунок 24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3419869" y="116631"/>
              <a:ext cx="2784506" cy="283530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163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142092" y="221635"/>
            <a:ext cx="7534364" cy="3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spc="1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Случаи применения обеспечения исполнения обязанности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8784976" y="44624"/>
            <a:ext cx="323528" cy="28803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588" y="713601"/>
            <a:ext cx="9134475" cy="76200"/>
            <a:chOff x="0" y="459"/>
            <a:chExt cx="5759" cy="44"/>
          </a:xfrm>
          <a:scene3d>
            <a:camera prst="orthographicFront"/>
            <a:lightRig rig="threePt" dir="t">
              <a:rot lat="0" lon="0" rev="5400000"/>
            </a:lightRig>
          </a:scene3d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sp3d prstMaterial="metal">
              <a:bevelT w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999" y="-46359"/>
            <a:ext cx="1116000" cy="720000"/>
            <a:chOff x="2706124" y="116631"/>
            <a:chExt cx="4212000" cy="2835301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06124" y="764704"/>
              <a:ext cx="4212000" cy="20450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1" y="116631"/>
              <a:ext cx="2784505" cy="28353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9525" y="787400"/>
            <a:ext cx="9134475" cy="76200"/>
            <a:chOff x="0" y="459"/>
            <a:chExt cx="5759" cy="44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26293" y="949614"/>
            <a:ext cx="9134475" cy="76200"/>
            <a:chOff x="0" y="459"/>
            <a:chExt cx="5759" cy="44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0" y="504"/>
              <a:ext cx="5758" cy="0"/>
            </a:xfrm>
            <a:prstGeom prst="line">
              <a:avLst/>
            </a:prstGeom>
            <a:noFill/>
            <a:ln w="889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" y="459"/>
              <a:ext cx="5758" cy="0"/>
            </a:xfrm>
            <a:prstGeom prst="line">
              <a:avLst/>
            </a:prstGeom>
            <a:noFill/>
            <a:ln w="8892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834979"/>
              </p:ext>
            </p:extLst>
          </p:nvPr>
        </p:nvGraphicFramePr>
        <p:xfrm>
          <a:off x="516394" y="967510"/>
          <a:ext cx="843034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653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-9524" y="89369"/>
            <a:ext cx="9153524" cy="6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cs typeface="Calibri" pitchFamily="34" charset="0"/>
              </a:rPr>
              <a:t>Администрирование обеспечения уплаты таможенных </a:t>
            </a:r>
            <a:r>
              <a:rPr lang="ru-RU" b="1" dirty="0" smtClean="0">
                <a:solidFill>
                  <a:srgbClr val="000000"/>
                </a:solidFill>
                <a:latin typeface="Arial"/>
                <a:cs typeface="Calibri" pitchFamily="34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"/>
                <a:cs typeface="Calibri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"/>
                <a:cs typeface="Calibri" pitchFamily="34" charset="0"/>
              </a:rPr>
              <a:t>пошлин</a:t>
            </a:r>
            <a:r>
              <a:rPr lang="ru-RU" b="1" dirty="0">
                <a:solidFill>
                  <a:srgbClr val="000000"/>
                </a:solidFill>
                <a:latin typeface="Arial"/>
                <a:cs typeface="Calibri" pitchFamily="34" charset="0"/>
              </a:rPr>
              <a:t>, налогов в электронном виде </a:t>
            </a:r>
          </a:p>
        </p:txBody>
      </p:sp>
      <p:sp>
        <p:nvSpPr>
          <p:cNvPr id="19" name="Овал 18"/>
          <p:cNvSpPr/>
          <p:nvPr/>
        </p:nvSpPr>
        <p:spPr>
          <a:xfrm>
            <a:off x="8784976" y="44624"/>
            <a:ext cx="323528" cy="288032"/>
          </a:xfrm>
          <a:prstGeom prst="ellipse">
            <a:avLst/>
          </a:prstGeom>
          <a:gradFill flip="none" rotWithShape="1">
            <a:gsLst>
              <a:gs pos="0">
                <a:srgbClr val="339966"/>
              </a:gs>
              <a:gs pos="80000">
                <a:srgbClr val="339966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8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9524" y="332656"/>
            <a:ext cx="9134475" cy="720643"/>
            <a:chOff x="-9524" y="332656"/>
            <a:chExt cx="9134475" cy="720643"/>
          </a:xfrm>
        </p:grpSpPr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-9524" y="836713"/>
              <a:ext cx="9134475" cy="77932"/>
              <a:chOff x="0" y="459"/>
              <a:chExt cx="5759" cy="44"/>
            </a:xfrm>
          </p:grpSpPr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>
                <a:off x="1" y="459"/>
                <a:ext cx="5758" cy="0"/>
              </a:xfrm>
              <a:prstGeom prst="line">
                <a:avLst/>
              </a:prstGeom>
              <a:noFill/>
              <a:ln w="8892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b="1" dirty="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 bwMode="auto">
            <a:xfrm>
              <a:off x="42395" y="332656"/>
              <a:ext cx="1116000" cy="720643"/>
              <a:chOff x="2706124" y="15139"/>
              <a:chExt cx="4212000" cy="2835303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 flipH="1">
                <a:off x="2706124" y="663211"/>
                <a:ext cx="4212000" cy="204504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Рисунок 24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3419869" y="15139"/>
                <a:ext cx="2784506" cy="283530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430588" y="1009650"/>
            <a:ext cx="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900363" y="125253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</a:t>
            </a:r>
            <a:endParaRPr lang="ru-RU" sz="2200" b="1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346325" y="1489075"/>
            <a:ext cx="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2108200" y="1728788"/>
            <a:ext cx="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1F497D"/>
              </a:solidFill>
              <a:cs typeface="Arial" charset="0"/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770876201"/>
              </p:ext>
            </p:extLst>
          </p:nvPr>
        </p:nvGraphicFramePr>
        <p:xfrm>
          <a:off x="-324544" y="1489074"/>
          <a:ext cx="3192722" cy="518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4281729009"/>
              </p:ext>
            </p:extLst>
          </p:nvPr>
        </p:nvGraphicFramePr>
        <p:xfrm>
          <a:off x="4331606" y="1489074"/>
          <a:ext cx="3192722" cy="518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58" name="Схема 57"/>
          <p:cNvGraphicFramePr/>
          <p:nvPr>
            <p:extLst>
              <p:ext uri="{D42A27DB-BD31-4B8C-83A1-F6EECF244321}">
                <p14:modId xmlns:p14="http://schemas.microsoft.com/office/powerpoint/2010/main" val="3754968202"/>
              </p:ext>
            </p:extLst>
          </p:nvPr>
        </p:nvGraphicFramePr>
        <p:xfrm>
          <a:off x="2027350" y="1009650"/>
          <a:ext cx="3192722" cy="565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pSp>
        <p:nvGrpSpPr>
          <p:cNvPr id="59" name="Группа 58"/>
          <p:cNvGrpSpPr/>
          <p:nvPr/>
        </p:nvGrpSpPr>
        <p:grpSpPr>
          <a:xfrm>
            <a:off x="2555772" y="1917775"/>
            <a:ext cx="2161797" cy="4496802"/>
            <a:chOff x="2555772" y="1917775"/>
            <a:chExt cx="2161797" cy="4496802"/>
          </a:xfrm>
          <a:solidFill>
            <a:srgbClr val="F79646">
              <a:lumMod val="40000"/>
              <a:lumOff val="60000"/>
            </a:srgbClr>
          </a:solidFill>
        </p:grpSpPr>
        <p:sp>
          <p:nvSpPr>
            <p:cNvPr id="60" name="Прямоугольник 59"/>
            <p:cNvSpPr/>
            <p:nvPr/>
          </p:nvSpPr>
          <p:spPr bwMode="auto">
            <a:xfrm>
              <a:off x="2801431" y="1917775"/>
              <a:ext cx="1663327" cy="719137"/>
            </a:xfrm>
            <a:prstGeom prst="rect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srgbClr val="002060"/>
                  </a:solidFill>
                  <a:cs typeface="Arial" charset="0"/>
                </a:rPr>
                <a:t>г</a:t>
              </a:r>
              <a:r>
                <a:rPr lang="ru-RU" kern="0" dirty="0" smtClean="0">
                  <a:solidFill>
                    <a:srgbClr val="002060"/>
                  </a:solidFill>
                  <a:cs typeface="Arial" charset="0"/>
                </a:rPr>
                <a:t>енеральное обеспечение</a:t>
              </a:r>
            </a:p>
          </p:txBody>
        </p:sp>
        <p:sp>
          <p:nvSpPr>
            <p:cNvPr id="61" name="Прямоугольник 60"/>
            <p:cNvSpPr/>
            <p:nvPr/>
          </p:nvSpPr>
          <p:spPr bwMode="auto">
            <a:xfrm>
              <a:off x="2801430" y="3213919"/>
              <a:ext cx="1663327" cy="719137"/>
            </a:xfrm>
            <a:prstGeom prst="rect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srgbClr val="002060"/>
                  </a:solidFill>
                  <a:cs typeface="Arial" charset="0"/>
                </a:rPr>
                <a:t>б</a:t>
              </a:r>
              <a:r>
                <a:rPr lang="ru-RU" kern="0" dirty="0" smtClean="0">
                  <a:solidFill>
                    <a:srgbClr val="002060"/>
                  </a:solidFill>
                  <a:cs typeface="Arial" charset="0"/>
                </a:rPr>
                <a:t>анковские гарантии</a:t>
              </a:r>
            </a:p>
          </p:txBody>
        </p:sp>
        <p:sp>
          <p:nvSpPr>
            <p:cNvPr id="62" name="Прямоугольник 61"/>
            <p:cNvSpPr/>
            <p:nvPr/>
          </p:nvSpPr>
          <p:spPr bwMode="auto">
            <a:xfrm>
              <a:off x="2801429" y="4438055"/>
              <a:ext cx="1663327" cy="719137"/>
            </a:xfrm>
            <a:prstGeom prst="rect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ru-RU" sz="1000" kern="0" dirty="0" smtClean="0">
                <a:solidFill>
                  <a:srgbClr val="002060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ru-RU" sz="1600" kern="0" dirty="0" smtClean="0">
                  <a:solidFill>
                    <a:srgbClr val="002060"/>
                  </a:solidFill>
                  <a:cs typeface="Arial" charset="0"/>
                </a:rPr>
                <a:t>поручительство</a:t>
              </a:r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2801432" y="5695440"/>
              <a:ext cx="1663327" cy="719137"/>
            </a:xfrm>
            <a:prstGeom prst="rect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ru-RU" kern="0" dirty="0">
                  <a:solidFill>
                    <a:srgbClr val="002060"/>
                  </a:solidFill>
                  <a:cs typeface="Arial" charset="0"/>
                </a:rPr>
                <a:t>с</a:t>
              </a:r>
              <a:r>
                <a:rPr lang="ru-RU" kern="0" dirty="0" smtClean="0">
                  <a:solidFill>
                    <a:srgbClr val="002060"/>
                  </a:solidFill>
                  <a:cs typeface="Arial" charset="0"/>
                </a:rPr>
                <a:t>ертификаты при транзите</a:t>
              </a:r>
            </a:p>
          </p:txBody>
        </p:sp>
        <p:sp>
          <p:nvSpPr>
            <p:cNvPr id="64" name="Стрелка влево 63"/>
            <p:cNvSpPr/>
            <p:nvPr/>
          </p:nvSpPr>
          <p:spPr bwMode="auto">
            <a:xfrm>
              <a:off x="2555775" y="2013818"/>
              <a:ext cx="245653" cy="527049"/>
            </a:xfrm>
            <a:prstGeom prst="leftArrow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ru-RU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5" name="Стрелка влево 64"/>
            <p:cNvSpPr/>
            <p:nvPr/>
          </p:nvSpPr>
          <p:spPr bwMode="auto">
            <a:xfrm>
              <a:off x="2555774" y="3309962"/>
              <a:ext cx="245653" cy="527049"/>
            </a:xfrm>
            <a:prstGeom prst="leftArrow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ru-RU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" name="Стрелка влево 65"/>
            <p:cNvSpPr/>
            <p:nvPr/>
          </p:nvSpPr>
          <p:spPr bwMode="auto">
            <a:xfrm>
              <a:off x="2555773" y="4534098"/>
              <a:ext cx="245653" cy="527049"/>
            </a:xfrm>
            <a:prstGeom prst="leftArrow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ru-RU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" name="Стрелка влево 66"/>
            <p:cNvSpPr/>
            <p:nvPr/>
          </p:nvSpPr>
          <p:spPr bwMode="auto">
            <a:xfrm>
              <a:off x="2555772" y="5791483"/>
              <a:ext cx="245653" cy="527049"/>
            </a:xfrm>
            <a:prstGeom prst="leftArrow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ru-RU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8" name="Стрелка влево 67"/>
            <p:cNvSpPr/>
            <p:nvPr/>
          </p:nvSpPr>
          <p:spPr bwMode="auto">
            <a:xfrm rot="10800000">
              <a:off x="4466296" y="2021605"/>
              <a:ext cx="245653" cy="527049"/>
            </a:xfrm>
            <a:prstGeom prst="leftArrow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ru-RU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9" name="Стрелка влево 68"/>
            <p:cNvSpPr/>
            <p:nvPr/>
          </p:nvSpPr>
          <p:spPr bwMode="auto">
            <a:xfrm rot="10800000">
              <a:off x="4466296" y="3309961"/>
              <a:ext cx="245653" cy="527049"/>
            </a:xfrm>
            <a:prstGeom prst="leftArrow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ru-RU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70" name="Стрелка влево 69"/>
            <p:cNvSpPr/>
            <p:nvPr/>
          </p:nvSpPr>
          <p:spPr bwMode="auto">
            <a:xfrm rot="10800000">
              <a:off x="4464756" y="4534097"/>
              <a:ext cx="245653" cy="527049"/>
            </a:xfrm>
            <a:prstGeom prst="leftArrow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ru-RU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71" name="Стрелка влево 70"/>
            <p:cNvSpPr/>
            <p:nvPr/>
          </p:nvSpPr>
          <p:spPr bwMode="auto">
            <a:xfrm rot="10800000">
              <a:off x="4471916" y="5791482"/>
              <a:ext cx="245653" cy="527049"/>
            </a:xfrm>
            <a:prstGeom prst="leftArrow">
              <a:avLst/>
            </a:prstGeom>
            <a:gradFill rotWithShape="1">
              <a:gsLst>
                <a:gs pos="20000">
                  <a:srgbClr val="4BACC6">
                    <a:tint val="9000"/>
                  </a:srgbClr>
                </a:gs>
                <a:gs pos="100000">
                  <a:srgbClr val="4BACC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4BACC6">
                  <a:shade val="48000"/>
                  <a:satMod val="11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ru-RU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72" name="Прямоугольник с двумя скругленными противолежащими углами 71"/>
          <p:cNvSpPr/>
          <p:nvPr/>
        </p:nvSpPr>
        <p:spPr bwMode="auto">
          <a:xfrm>
            <a:off x="4788024" y="1101180"/>
            <a:ext cx="2304256" cy="455612"/>
          </a:xfrm>
          <a:prstGeom prst="round2DiagRect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ПРЕИМУЩЕСТВА</a:t>
            </a:r>
            <a:endParaRPr lang="ru-RU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 bwMode="auto">
          <a:xfrm>
            <a:off x="107504" y="1101179"/>
            <a:ext cx="2376260" cy="455613"/>
          </a:xfrm>
          <a:prstGeom prst="round2DiagRect">
            <a:avLst/>
          </a:prstGeom>
          <a:gradFill rotWithShape="1">
            <a:gsLst>
              <a:gs pos="20000">
                <a:srgbClr val="9BBB59">
                  <a:tint val="9000"/>
                </a:srgbClr>
              </a:gs>
              <a:gs pos="100000">
                <a:srgbClr val="9BBB59">
                  <a:tint val="70000"/>
                  <a:satMod val="100000"/>
                </a:srgbClr>
              </a:gs>
            </a:gsLst>
            <a:path path="circle">
              <a:fillToRect l="-15000" t="-15000" r="115000" b="115000"/>
            </a:path>
          </a:gradFill>
          <a:ln w="9525" cap="flat" cmpd="sng" algn="ctr">
            <a:solidFill>
              <a:srgbClr val="9BBB59">
                <a:shade val="48000"/>
                <a:satMod val="11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kern="0" dirty="0" smtClean="0">
                <a:solidFill>
                  <a:srgbClr val="006600"/>
                </a:solidFill>
                <a:cs typeface="Arial" charset="0"/>
              </a:rPr>
              <a:t>НОВАЦИЯ ТК ЕАЭС</a:t>
            </a: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7485838" y="4878838"/>
            <a:ext cx="1501530" cy="504056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500" kern="0" dirty="0">
                <a:solidFill>
                  <a:srgbClr val="003300"/>
                </a:solidFill>
                <a:cs typeface="Arial" charset="0"/>
              </a:rPr>
              <a:t>э</a:t>
            </a:r>
            <a:r>
              <a:rPr lang="ru-RU" sz="1500" kern="0" dirty="0" err="1" smtClean="0">
                <a:solidFill>
                  <a:srgbClr val="003300"/>
                </a:solidFill>
                <a:cs typeface="Arial" charset="0"/>
              </a:rPr>
              <a:t>ксперимент</a:t>
            </a:r>
            <a:r>
              <a:rPr lang="ru-RU" sz="1500" kern="0" dirty="0" smtClean="0">
                <a:solidFill>
                  <a:srgbClr val="003300"/>
                </a:solidFill>
                <a:cs typeface="Arial" charset="0"/>
              </a:rPr>
              <a:t/>
            </a:r>
            <a:br>
              <a:rPr lang="ru-RU" sz="1500" kern="0" dirty="0" smtClean="0">
                <a:solidFill>
                  <a:srgbClr val="003300"/>
                </a:solidFill>
                <a:cs typeface="Arial" charset="0"/>
              </a:rPr>
            </a:br>
            <a:r>
              <a:rPr lang="ru-RU" sz="1500" kern="0" dirty="0" smtClean="0">
                <a:solidFill>
                  <a:srgbClr val="003300"/>
                </a:solidFill>
                <a:cs typeface="Arial" charset="0"/>
              </a:rPr>
              <a:t> </a:t>
            </a:r>
            <a:r>
              <a:rPr lang="ru-RU" sz="1500" kern="0" dirty="0">
                <a:solidFill>
                  <a:srgbClr val="003300"/>
                </a:solidFill>
                <a:cs typeface="Arial" charset="0"/>
              </a:rPr>
              <a:t>с 2013 г.</a:t>
            </a: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7473094" y="3435269"/>
            <a:ext cx="1501530" cy="504056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500" kern="0" dirty="0">
                <a:solidFill>
                  <a:srgbClr val="003300"/>
                </a:solidFill>
                <a:cs typeface="Arial" charset="0"/>
              </a:rPr>
              <a:t>с 3 апреля </a:t>
            </a:r>
            <a:r>
              <a:rPr lang="ru-RU" sz="1500" kern="0" dirty="0" smtClean="0">
                <a:solidFill>
                  <a:srgbClr val="003300"/>
                </a:solidFill>
                <a:cs typeface="Arial" charset="0"/>
              </a:rPr>
              <a:t/>
            </a:r>
            <a:br>
              <a:rPr lang="ru-RU" sz="1500" kern="0" dirty="0" smtClean="0">
                <a:solidFill>
                  <a:srgbClr val="003300"/>
                </a:solidFill>
                <a:cs typeface="Arial" charset="0"/>
              </a:rPr>
            </a:br>
            <a:r>
              <a:rPr lang="ru-RU" sz="1500" kern="0" dirty="0" smtClean="0">
                <a:solidFill>
                  <a:srgbClr val="003300"/>
                </a:solidFill>
                <a:cs typeface="Arial" charset="0"/>
              </a:rPr>
              <a:t>2017 </a:t>
            </a:r>
            <a:r>
              <a:rPr lang="ru-RU" sz="1500" kern="0" dirty="0">
                <a:solidFill>
                  <a:srgbClr val="003300"/>
                </a:solidFill>
                <a:cs typeface="Arial" charset="0"/>
              </a:rPr>
              <a:t>г. </a:t>
            </a:r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7485526" y="6199800"/>
            <a:ext cx="1501530" cy="504056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500" kern="0" dirty="0">
                <a:solidFill>
                  <a:srgbClr val="003300"/>
                </a:solidFill>
                <a:cs typeface="Arial" charset="0"/>
              </a:rPr>
              <a:t>эксперимент </a:t>
            </a:r>
            <a:r>
              <a:rPr lang="ru-RU" sz="1500" kern="0" dirty="0" smtClean="0">
                <a:solidFill>
                  <a:srgbClr val="003300"/>
                </a:solidFill>
                <a:cs typeface="Arial" charset="0"/>
              </a:rPr>
              <a:t/>
            </a:r>
            <a:br>
              <a:rPr lang="ru-RU" sz="1500" kern="0" dirty="0" smtClean="0">
                <a:solidFill>
                  <a:srgbClr val="003300"/>
                </a:solidFill>
                <a:cs typeface="Arial" charset="0"/>
              </a:rPr>
            </a:br>
            <a:r>
              <a:rPr lang="ru-RU" sz="1500" kern="0" dirty="0" smtClean="0">
                <a:solidFill>
                  <a:srgbClr val="003300"/>
                </a:solidFill>
                <a:cs typeface="Arial" charset="0"/>
              </a:rPr>
              <a:t>с </a:t>
            </a:r>
            <a:r>
              <a:rPr lang="ru-RU" sz="1500" kern="0" dirty="0">
                <a:solidFill>
                  <a:srgbClr val="003300"/>
                </a:solidFill>
                <a:cs typeface="Arial" charset="0"/>
              </a:rPr>
              <a:t>2013 г.</a:t>
            </a: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7477809" y="2141047"/>
            <a:ext cx="1501530" cy="504056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500" kern="0" dirty="0" smtClean="0">
                <a:solidFill>
                  <a:srgbClr val="003300"/>
                </a:solidFill>
                <a:cs typeface="Arial" charset="0"/>
              </a:rPr>
              <a:t>с 2014 г. </a:t>
            </a:r>
            <a:endParaRPr lang="ru-RU" sz="1500" kern="0" dirty="0">
              <a:solidFill>
                <a:srgbClr val="003300"/>
              </a:solidFill>
              <a:cs typeface="Arial" charset="0"/>
            </a:endParaRPr>
          </a:p>
        </p:txBody>
      </p:sp>
      <p:pic>
        <p:nvPicPr>
          <p:cNvPr id="78" name="Picture 5" descr="F:\check1-1024x1024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27273"/>
            <a:ext cx="1753680" cy="17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 descr="F:\check1-1024x1024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36" y="3573016"/>
            <a:ext cx="1753680" cy="17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" descr="F:\check1-1024x1024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36" y="838870"/>
            <a:ext cx="1811042" cy="18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" descr="F:\check1-1024x1024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74883"/>
            <a:ext cx="1753680" cy="17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4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1.1|0.5|0.6|0.5|0.5|0.5|0.5"/>
</p:tagLst>
</file>

<file path=ppt/theme/theme1.xml><?xml version="1.0" encoding="utf-8"?>
<a:theme xmlns:a="http://schemas.openxmlformats.org/drawingml/2006/main" name="3_ГТ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ТК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ТК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ТК">
  <a:themeElements>
    <a:clrScheme name="">
      <a:dk1>
        <a:srgbClr val="000000"/>
      </a:dk1>
      <a:lt1>
        <a:srgbClr val="7BF86E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FFBB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ТК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ТК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11760</TotalTime>
  <Words>1162</Words>
  <Application>Microsoft Office PowerPoint</Application>
  <PresentationFormat>Экран (4:3)</PresentationFormat>
  <Paragraphs>193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3_ГТК</vt:lpstr>
      <vt:lpstr>4_Тема Office</vt:lpstr>
      <vt:lpstr>ГТК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Растеряева Анастасия Валерьевна</dc:creator>
  <cp:lastModifiedBy>Чижова Ирина Александровна</cp:lastModifiedBy>
  <cp:revision>353</cp:revision>
  <cp:lastPrinted>2017-04-25T08:27:33Z</cp:lastPrinted>
  <dcterms:created xsi:type="dcterms:W3CDTF">2015-11-27T13:03:52Z</dcterms:created>
  <dcterms:modified xsi:type="dcterms:W3CDTF">2017-06-06T13:28:20Z</dcterms:modified>
</cp:coreProperties>
</file>