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7" r:id="rId9"/>
    <p:sldId id="265" r:id="rId10"/>
    <p:sldId id="263" r:id="rId11"/>
    <p:sldId id="264" r:id="rId12"/>
    <p:sldId id="266" r:id="rId1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E23E"/>
    <a:srgbClr val="A1F5B1"/>
    <a:srgbClr val="E5F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9BF0F-024E-4A91-8209-87C606261F04}" type="datetimeFigureOut">
              <a:rPr lang="ru-RU" smtClean="0"/>
              <a:t>02.03.2017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0DDA5-F5F1-4C55-BBF8-8D8D19A96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57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0DDA5-F5F1-4C55-BBF8-8D8D19A967E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03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60335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104045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57488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078603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69330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13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07732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36976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60957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4011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41128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D0EBB4"/>
            </a:gs>
            <a:gs pos="100000">
              <a:srgbClr val="92D050"/>
            </a:gs>
            <a:gs pos="26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9CA5-41A9-4449-AD09-4CEBB0869C05}" type="datetimeFigureOut">
              <a:rPr lang="ru-RU" smtClean="0"/>
              <a:pPr/>
              <a:t>02.03.2017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320-CB27-4A08-B0AD-1A3024542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05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s-fts@mail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РАСШИРЕННОЕ ЗАСЕДАНИЕ КОЛЛЕГИИ  ФТС РОССИИ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«ОБ ИТОГАХ РАБОТЫ ТАМОЖЕННЫХ ОРГАНОВ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РОССИЙСКОЙ ФЕДЕРАЦИИ В 2016 ГОДУ И ЗАДАЧАХ НА 2017 ГОД»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6044" y="371703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Лозбенко Леонида Аркадьевича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5384" y="6105388"/>
            <a:ext cx="13580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 марта 2017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6101" y="2508922"/>
            <a:ext cx="759663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Выступление председателя</a:t>
            </a:r>
          </a:p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Общественного совета при ФТС России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2384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Алгоритм взаимодействия Общественного совета и ФТС России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09353" y="1484784"/>
            <a:ext cx="2028090" cy="11139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09861" y="1537690"/>
            <a:ext cx="1800200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2961" y="2888972"/>
            <a:ext cx="1584176" cy="104408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18142" y="5337227"/>
            <a:ext cx="1957787" cy="11161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79912" y="4221088"/>
            <a:ext cx="1584176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5796136" y="3573016"/>
            <a:ext cx="432048" cy="8879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5940152" y="4941168"/>
            <a:ext cx="432048" cy="9361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 rot="11110897">
            <a:off x="2896902" y="3481756"/>
            <a:ext cx="432048" cy="93254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 rot="10800000">
            <a:off x="2771800" y="4869160"/>
            <a:ext cx="432048" cy="10534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право стрелка 18"/>
          <p:cNvSpPr/>
          <p:nvPr/>
        </p:nvSpPr>
        <p:spPr>
          <a:xfrm rot="3584590">
            <a:off x="6028309" y="2556591"/>
            <a:ext cx="432048" cy="7857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 rot="13537662">
            <a:off x="5453742" y="1801617"/>
            <a:ext cx="432048" cy="83553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право стрелка 20"/>
          <p:cNvSpPr/>
          <p:nvPr/>
        </p:nvSpPr>
        <p:spPr>
          <a:xfrm rot="8397338">
            <a:off x="2541867" y="2611781"/>
            <a:ext cx="432048" cy="7857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право стрелка 21"/>
          <p:cNvSpPr/>
          <p:nvPr/>
        </p:nvSpPr>
        <p:spPr>
          <a:xfrm rot="18731731">
            <a:off x="3155404" y="1867251"/>
            <a:ext cx="432048" cy="8382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9451" y="1468584"/>
            <a:ext cx="2016223" cy="1077218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«Бизнес 4 –ка» </a:t>
            </a:r>
          </a:p>
          <a:p>
            <a:pPr algn="ctr"/>
            <a:r>
              <a:rPr lang="ru-RU" sz="1600" b="1" dirty="0" smtClean="0"/>
              <a:t>(ТПП России, РСПП, Деловая Россия, ОПОРА России)</a:t>
            </a:r>
            <a:endParaRPr lang="ru-RU" sz="16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129549" y="1537690"/>
            <a:ext cx="1800200" cy="92333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Крупные Ассоциации России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03848" y="2780928"/>
            <a:ext cx="2592288" cy="70788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Общественный совет при ФТС России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03849" y="3786153"/>
            <a:ext cx="2592286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ФТС</a:t>
            </a:r>
            <a:r>
              <a:rPr lang="ru-RU" sz="2400" dirty="0" smtClean="0"/>
              <a:t> </a:t>
            </a:r>
            <a:r>
              <a:rPr lang="ru-RU" sz="2400" b="1" dirty="0" smtClean="0"/>
              <a:t>России</a:t>
            </a:r>
            <a:endParaRPr lang="ru-RU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03848" y="4653136"/>
            <a:ext cx="2706013" cy="1631216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Экспертно – консультативный совет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 таможенной политике при                ФТС России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5113477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Сайт Общественного совета </a:t>
            </a:r>
            <a:b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 ФТС России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602294"/>
            <a:ext cx="5616624" cy="4927467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499399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1266" y="5085184"/>
            <a:ext cx="23214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8 499 449 73 70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os-fts@mail.ru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www.osfts.ru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524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2101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Общественный совет при ФТС России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7281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963642"/>
            <a:ext cx="84969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Arial" pitchFamily="34" charset="0"/>
              </a:rPr>
              <a:t>Призван обеспечить учет потребностей и интересов граждан Российской Федерации, защиту прав и свобод граждан Российской Федерации и прав общественных объединений              при осуществлении государственной политики в части компетенции ФТС России;</a:t>
            </a:r>
          </a:p>
          <a:p>
            <a:pPr algn="just"/>
            <a:endParaRPr lang="ru-RU" sz="2200" b="1" dirty="0" smtClean="0"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Arial" pitchFamily="34" charset="0"/>
              </a:rPr>
              <a:t>Осуществляет общественный контроль за деятельностью            ФТС России.</a:t>
            </a:r>
            <a:endParaRPr lang="ru-RU" sz="22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757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Правовые акты, на основании которых работает </a:t>
            </a:r>
            <a:b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Общественный совет при ФТС России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00808"/>
            <a:ext cx="784887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Arial" pitchFamily="34" charset="0"/>
              </a:rPr>
              <a:t>Федеральный закон РФ от 21 июля 2014 года № 212                        «Об основах общественного контроля в Российской    Федерации»;</a:t>
            </a:r>
          </a:p>
          <a:p>
            <a:pPr algn="just"/>
            <a:endParaRPr lang="ru-RU" sz="1000" b="1" dirty="0" smtClean="0"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Arial" pitchFamily="34" charset="0"/>
              </a:rPr>
              <a:t>Концепция открытости федеральных органов исполнительной власти;</a:t>
            </a:r>
          </a:p>
          <a:p>
            <a:pPr algn="just"/>
            <a:endParaRPr lang="ru-RU" sz="1000" b="1" dirty="0" smtClean="0"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Arial" pitchFamily="34" charset="0"/>
              </a:rPr>
              <a:t>Стандарт деятельности общественных советов при ФОИВ;</a:t>
            </a:r>
          </a:p>
          <a:p>
            <a:pPr algn="just"/>
            <a:endParaRPr lang="ru-RU" sz="1000" b="1" dirty="0" smtClean="0"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Arial" pitchFamily="34" charset="0"/>
              </a:rPr>
              <a:t>Приказ ФТС России от 7 декабря 2015 года № 2493                             «Об утверждении </a:t>
            </a:r>
            <a:r>
              <a:rPr lang="ru-RU" sz="2200" b="1" dirty="0">
                <a:cs typeface="Arial" pitchFamily="34" charset="0"/>
              </a:rPr>
              <a:t>П</a:t>
            </a:r>
            <a:r>
              <a:rPr lang="ru-RU" sz="2200" b="1" dirty="0" smtClean="0">
                <a:cs typeface="Arial" pitchFamily="34" charset="0"/>
              </a:rPr>
              <a:t>оложения об Общественном совете              при ФТС России».</a:t>
            </a:r>
          </a:p>
          <a:p>
            <a:pPr algn="just"/>
            <a:endParaRPr lang="ru-RU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481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210146"/>
          </a:xfrm>
        </p:spPr>
        <p:txBody>
          <a:bodyPr>
            <a:noAutofit/>
          </a:bodyPr>
          <a:lstStyle/>
          <a:p>
            <a:r>
              <a:rPr lang="ru-RU" sz="2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Формирование состава ОС при ФТС России</a:t>
            </a:r>
            <a:endParaRPr lang="ru-RU" sz="2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7" y="1916832"/>
            <a:ext cx="7992888" cy="246221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Конкурсный отбор, который проводят  Общественная палата Российской Федерации (3/4 состава) и Экспертный совет при Правительстве Российской Федерации (1/4 состава);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ru-RU" sz="2200" b="1" dirty="0" smtClean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Итоговый состав согласовывает Правительственная комиссия по координации деятельности открытого правительства.</a:t>
            </a:r>
            <a:endParaRPr lang="ru-RU" sz="2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443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404664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ПРИОРИТЕТНЫЕ ВОПРОСЫ</a:t>
            </a:r>
          </a:p>
          <a:p>
            <a:pPr algn="ctr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ля представления федеральными органами исполнительной власти     на рассмотрение общественных советов в 2016 году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628800"/>
            <a:ext cx="87849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Публичная декларации целей и задач руководителя федерального органа исполнительной власти (в части ее рассмотрения, сопровождения и оценки выполнения);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Ход и эффективность исполнения ведомственных планов по противодействию коррупции</a:t>
            </a:r>
            <a:r>
              <a:rPr lang="ru-RU" sz="1500" b="1" dirty="0" smtClean="0">
                <a:cs typeface="Times New Roman" pitchFamily="18" charset="0"/>
              </a:rPr>
              <a:t>;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План по реализации в 2</a:t>
            </a:r>
            <a:r>
              <a:rPr lang="en-US" sz="1600" b="1" dirty="0" smtClean="0">
                <a:cs typeface="Times New Roman" pitchFamily="18" charset="0"/>
              </a:rPr>
              <a:t>0</a:t>
            </a:r>
            <a:r>
              <a:rPr lang="ru-RU" sz="1600" b="1" dirty="0" smtClean="0">
                <a:cs typeface="Times New Roman" pitchFamily="18" charset="0"/>
              </a:rPr>
              <a:t>16 году Концепции открытости федерального органа исполнительной  власти и хода его реализации, включая итоги комплексного рейтинга открытости федеральных органов исполнительной власти</a:t>
            </a:r>
            <a:r>
              <a:rPr lang="ru-RU" sz="1500" b="1" dirty="0" smtClean="0">
                <a:cs typeface="Times New Roman" pitchFamily="18" charset="0"/>
              </a:rPr>
              <a:t>;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Практика и эффективность осуществления государственных закупок (включая крупные) федеральным органом исполнительной власти (его территориальными органами и подведомственными учреждениями);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Проект итогового доклада о результатах деятельности федерального органа исполнительной власти за отчетный год, подготовленного к заседанию итоговой коллегии федерального органа исполнительной власти;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Определение общественно значимых нормативных правовых актов и их </a:t>
            </a:r>
            <a:r>
              <a:rPr lang="ru-RU" sz="1600" b="1" dirty="0" err="1" smtClean="0">
                <a:cs typeface="Times New Roman" pitchFamily="18" charset="0"/>
              </a:rPr>
              <a:t>экспертно</a:t>
            </a:r>
            <a:r>
              <a:rPr lang="ru-RU" sz="1600" b="1" dirty="0" smtClean="0">
                <a:cs typeface="Times New Roman" pitchFamily="18" charset="0"/>
              </a:rPr>
              <a:t> – общественное обсуждение;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600" b="1" dirty="0" smtClean="0">
                <a:cs typeface="Times New Roman" pitchFamily="18" charset="0"/>
              </a:rPr>
              <a:t>О работе федерального органа исполнительной власти с обращениями граждан, включая выборочный анализ качества ответов на обращения</a:t>
            </a:r>
            <a:r>
              <a:rPr lang="ru-RU" b="1" dirty="0" smtClean="0">
                <a:cs typeface="Times New Roman" pitchFamily="18" charset="0"/>
              </a:rPr>
              <a:t>.</a:t>
            </a: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049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Итоги работы за 2016 год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916832"/>
            <a:ext cx="81369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 smtClean="0">
                <a:cs typeface="Times New Roman" pitchFamily="18" charset="0"/>
              </a:rPr>
              <a:t>Состоялось </a:t>
            </a:r>
            <a:r>
              <a:rPr lang="en-US" sz="2400" b="1" dirty="0" smtClean="0">
                <a:cs typeface="Times New Roman" pitchFamily="18" charset="0"/>
              </a:rPr>
              <a:t>7</a:t>
            </a:r>
            <a:r>
              <a:rPr lang="ru-RU" sz="2400" b="1" dirty="0" smtClean="0">
                <a:cs typeface="Times New Roman" pitchFamily="18" charset="0"/>
              </a:rPr>
              <a:t> заседаний (</a:t>
            </a:r>
            <a:r>
              <a:rPr lang="en-US" sz="2400" b="1" dirty="0" smtClean="0">
                <a:cs typeface="Times New Roman" pitchFamily="18" charset="0"/>
              </a:rPr>
              <a:t>3</a:t>
            </a:r>
            <a:r>
              <a:rPr lang="ru-RU" sz="2400" b="1" dirty="0" smtClean="0">
                <a:cs typeface="Times New Roman" pitchFamily="18" charset="0"/>
              </a:rPr>
              <a:t> очных, 2 заочных,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ru-RU" sz="2400" b="1" dirty="0" smtClean="0">
                <a:cs typeface="Times New Roman" pitchFamily="18" charset="0"/>
              </a:rPr>
              <a:t>                                1 выездное, 1 заседание экспертных групп);</a:t>
            </a:r>
          </a:p>
          <a:p>
            <a:pPr algn="just"/>
            <a:endParaRPr lang="ru-RU" sz="2400" b="1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 smtClean="0">
                <a:cs typeface="Times New Roman" pitchFamily="18" charset="0"/>
              </a:rPr>
              <a:t>Создано 5 комиссий и 2 экспертные (рабочие) группы;</a:t>
            </a:r>
          </a:p>
          <a:p>
            <a:pPr algn="just"/>
            <a:endParaRPr lang="ru-RU" sz="2400" b="1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 smtClean="0">
                <a:cs typeface="Times New Roman" pitchFamily="18" charset="0"/>
              </a:rPr>
              <a:t>Проведено 2 выездных тематических семинара;</a:t>
            </a:r>
          </a:p>
          <a:p>
            <a:pPr algn="just"/>
            <a:endParaRPr lang="ru-RU" sz="2400" b="1" dirty="0" smtClean="0"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b="1" dirty="0" smtClean="0">
                <a:cs typeface="Times New Roman" pitchFamily="18" charset="0"/>
              </a:rPr>
              <a:t>Выстроен алгоритм взаимодействия между ОС и            ФТС России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107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Тематика рассмотренных вопросов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18801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1900" b="1" dirty="0" smtClean="0">
                <a:cs typeface="Times New Roman" pitchFamily="18" charset="0"/>
              </a:rPr>
              <a:t>Практика применения приказа ФТС России от 126.02.2016 № 280                              «О повышении эффективности контроля таможенной стоимости в рамках применения системы управления рисками»;</a:t>
            </a:r>
          </a:p>
          <a:p>
            <a:pPr algn="just"/>
            <a:endParaRPr lang="ru-RU" sz="1000" b="1" dirty="0" smtClean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900" b="1" dirty="0" smtClean="0">
                <a:cs typeface="Times New Roman" pitchFamily="18" charset="0"/>
              </a:rPr>
              <a:t>Влияние решений ФТС России на логистику и таможенное декларирование отдельных категорий товаров (химической продукции, цветов и др.);</a:t>
            </a:r>
          </a:p>
          <a:p>
            <a:pPr algn="just"/>
            <a:endParaRPr lang="ru-RU" sz="1000" b="1" dirty="0" smtClean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900" b="1" dirty="0" smtClean="0">
                <a:cs typeface="Times New Roman" pitchFamily="18" charset="0"/>
              </a:rPr>
              <a:t>Совершенствование и развитие технологий уплаты таможенных платежей и обеспечения уплаты таможенных платежей. Электронные сервисы ФТС России (круглый стол в Санкт – Петербурге);</a:t>
            </a:r>
          </a:p>
          <a:p>
            <a:pPr algn="just"/>
            <a:endParaRPr lang="ru-RU" sz="1000" b="1" dirty="0" smtClean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900" b="1" dirty="0" smtClean="0">
                <a:cs typeface="Times New Roman" pitchFamily="18" charset="0"/>
              </a:rPr>
              <a:t>Актуальные вопросы организации таможенного оформления и таможенного контроля (семинар, г. Симферополь);</a:t>
            </a:r>
          </a:p>
          <a:p>
            <a:pPr algn="just"/>
            <a:endParaRPr lang="ru-RU" sz="1000" b="1" dirty="0" smtClean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900" b="1" dirty="0" smtClean="0">
                <a:cs typeface="Times New Roman" pitchFamily="18" charset="0"/>
              </a:rPr>
              <a:t>Проблемные вопросы (выездное заседание, г. Санкт – Петербург);</a:t>
            </a:r>
          </a:p>
          <a:p>
            <a:pPr algn="just"/>
            <a:endParaRPr lang="ru-RU" sz="1000" b="1" dirty="0" smtClean="0"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900" b="1" dirty="0" smtClean="0">
                <a:cs typeface="Times New Roman" pitchFamily="18" charset="0"/>
              </a:rPr>
              <a:t>Проект Комплексной программы развития ФТС России на период      2020 года.</a:t>
            </a:r>
          </a:p>
        </p:txBody>
      </p:sp>
    </p:spTree>
    <p:extLst>
      <p:ext uri="{BB962C8B-B14F-4D97-AF65-F5344CB8AC3E}">
        <p14:creationId xmlns:p14="http://schemas.microsoft.com/office/powerpoint/2010/main" val="15406372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95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ПРИОРИТЕТНЫЕ ВОПРОСЫ</a:t>
            </a:r>
            <a:b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для представления федеральными органами исполнительной власти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рассмотрение общественных советов в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2017 году 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484784"/>
            <a:ext cx="8307022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Публичная декларация целей и задач федерального органа исполнительной власти и оценка ее реализации</a:t>
            </a:r>
            <a:r>
              <a:rPr lang="ru-RU" sz="1600" b="1" dirty="0" smtClean="0">
                <a:cs typeface="Times New Roman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Ведомственный план по противодействию коррупции и оценка его исполнения.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Ведомственный план по открытым данным и оценка его исполнения.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Итоги исполнения ведомственного плана по реализации Концепции открытости федерального органа исполнительной власти.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Практика и эффективность осуществления государственных закупок (включая крупные) федеральным органом исполнительной власти (его территориальными органами и подведомственными учреждениями)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Проект итогового доклада о результатах деятельности федерального органа исполнительной за отчетный год, подготовленного к заседанию итоговой коллегии федерального органа исполнительной власти.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Перечень общественно значимых нормативных правовых актов и их общественное обсуждение.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Работа федерального органа исполнительной власти с обращениями граждан</a:t>
            </a:r>
            <a:r>
              <a:rPr lang="ru-RU" sz="1600" b="1" dirty="0" smtClean="0">
                <a:cs typeface="Times New Roman" pitchFamily="18" charset="0"/>
              </a:rPr>
              <a:t>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500" b="1" dirty="0" smtClean="0"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1500" b="1" dirty="0" smtClean="0">
                <a:cs typeface="Times New Roman" pitchFamily="18" charset="0"/>
              </a:rPr>
              <a:t>Ход реализации приоритетных проектов основных направлений стратегического развития Российской Федерации, реализуемых в рамках деятельности Совета при Президенте Российской Федерации по стратегическому развитию и приоритетным проектам</a:t>
            </a:r>
            <a:r>
              <a:rPr lang="ru-RU" sz="1600" b="1" dirty="0" smtClean="0"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5262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Планы на 2017 год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268760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План работы ОС при ФТС России на 2017 год согласован с руководителем ФТС России и утвержден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u="sng" dirty="0" smtClean="0">
                <a:cs typeface="Times New Roman" pitchFamily="18" charset="0"/>
              </a:rPr>
              <a:t>ОСНОВНЫЕ ТЕМЫ:</a:t>
            </a:r>
          </a:p>
          <a:p>
            <a:endParaRPr lang="ru-RU" sz="1000" b="1" dirty="0" smtClean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Приоритетные вопросы, определенные Правительственной комиссией по координации деятельности открытого правительства;</a:t>
            </a:r>
          </a:p>
          <a:p>
            <a:endParaRPr lang="ru-RU" sz="500" b="1" dirty="0" smtClean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Таможенный кодекс ЕАЭС;</a:t>
            </a:r>
          </a:p>
          <a:p>
            <a:endParaRPr lang="ru-RU" sz="500" b="1" dirty="0" smtClean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Проект закона о таможенном регулировании в РФ;</a:t>
            </a:r>
          </a:p>
          <a:p>
            <a:endParaRPr lang="ru-RU" sz="500" b="1" dirty="0" smtClean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Комплексная программа развития ФТС России до 2020 год;</a:t>
            </a:r>
          </a:p>
          <a:p>
            <a:endParaRPr lang="ru-RU" sz="500" b="1" dirty="0" smtClean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Выстраивание работы по вертикали ОС и ФТС России – регионы, для учета интересов и мнения «</a:t>
            </a:r>
            <a:r>
              <a:rPr lang="ru-RU" sz="2200" b="1" dirty="0">
                <a:cs typeface="Times New Roman" pitchFamily="18" charset="0"/>
              </a:rPr>
              <a:t>с</a:t>
            </a:r>
            <a:r>
              <a:rPr lang="ru-RU" sz="2200" b="1" dirty="0" smtClean="0">
                <a:cs typeface="Times New Roman" pitchFamily="18" charset="0"/>
              </a:rPr>
              <a:t> земли»;</a:t>
            </a:r>
          </a:p>
          <a:p>
            <a:endParaRPr lang="ru-RU" sz="500" b="1" dirty="0" smtClean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2200" b="1" dirty="0" smtClean="0">
                <a:cs typeface="Times New Roman" pitchFamily="18" charset="0"/>
              </a:rPr>
              <a:t>Работа над Хартией добросовестных участников ВЭД.</a:t>
            </a:r>
            <a:endParaRPr lang="ru-RU" sz="22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114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766</Words>
  <Application>Microsoft Office PowerPoint</Application>
  <PresentationFormat>Экран (4:3)</PresentationFormat>
  <Paragraphs>105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РАСШИРЕННОЕ ЗАСЕДАНИЕ КОЛЛЕГИИ  ФТС РОССИИ  «ОБ ИТОГАХ РАБОТЫ ТАМОЖЕННЫХ ОРГАНОВ РОССИЙСКОЙ ФЕДЕРАЦИИ В 2016 ГОДУ И ЗАДАЧАХ НА 2017 ГОД»</vt:lpstr>
      <vt:lpstr>Общественный совет при ФТС России</vt:lpstr>
      <vt:lpstr>Правовые акты, на основании которых работает  Общественный совет при ФТС России</vt:lpstr>
      <vt:lpstr>Формирование состава ОС при ФТС России</vt:lpstr>
      <vt:lpstr>Презентация PowerPoint</vt:lpstr>
      <vt:lpstr>Итоги работы за 2016 год</vt:lpstr>
      <vt:lpstr>Тематика рассмотренных вопросов</vt:lpstr>
      <vt:lpstr>ПРИОРИТЕТНЫЕ ВОПРОСЫ для представления федеральными органами исполнительной власти на рассмотрение общественных советов в 2017 году </vt:lpstr>
      <vt:lpstr>Планы на 2017 год</vt:lpstr>
      <vt:lpstr>Алгоритм взаимодействия Общественного совета и ФТС России</vt:lpstr>
      <vt:lpstr>Сайт Общественного совета  при ФТС России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РАСШИРЕННОЕ ЗАСЕДАНИЕ КОЛЛЕГИИ  ФТС РОССИИ  ПО ВОПРОСУ  «ОБ ИТОГАХ РАБОТЫ ТАМОЖЕННЫХ ОРГАНОВ РОССИЙСКОЙ ФЕДЕРАЦИИ В 2016 ГОДУ И ЗАДАЧАХ НА 2017 ГОД»</dc:title>
  <dc:creator>user</dc:creator>
  <cp:lastModifiedBy>Волкова Ксения Николаевна</cp:lastModifiedBy>
  <cp:revision>35</cp:revision>
  <cp:lastPrinted>2017-02-20T10:33:52Z</cp:lastPrinted>
  <dcterms:created xsi:type="dcterms:W3CDTF">2017-02-17T09:55:13Z</dcterms:created>
  <dcterms:modified xsi:type="dcterms:W3CDTF">2017-03-02T10:07:33Z</dcterms:modified>
</cp:coreProperties>
</file>